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27" r:id="rId2"/>
    <p:sldId id="329" r:id="rId3"/>
    <p:sldId id="314" r:id="rId4"/>
    <p:sldId id="315" r:id="rId5"/>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E3AB"/>
    <a:srgbClr val="FFDC97"/>
    <a:srgbClr val="FFCC66"/>
    <a:srgbClr val="502800"/>
    <a:srgbClr val="FFF3D1"/>
    <a:srgbClr val="008000"/>
    <a:srgbClr val="33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3" autoAdjust="0"/>
    <p:restoredTop sz="94660"/>
  </p:normalViewPr>
  <p:slideViewPr>
    <p:cSldViewPr>
      <p:cViewPr varScale="1">
        <p:scale>
          <a:sx n="63" d="100"/>
          <a:sy n="63" d="100"/>
        </p:scale>
        <p:origin x="1857" y="54"/>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2"/>
            <a:ext cx="3038145" cy="464205"/>
          </a:xfrm>
          <a:prstGeom prst="rect">
            <a:avLst/>
          </a:prstGeom>
          <a:noFill/>
          <a:ln w="9525">
            <a:noFill/>
            <a:miter lim="800000"/>
            <a:headEnd/>
            <a:tailEnd/>
          </a:ln>
          <a:effectLst/>
        </p:spPr>
        <p:txBody>
          <a:bodyPr vert="horz" wrap="square" lIns="88126" tIns="44064" rIns="88126" bIns="44064"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idx="1"/>
          </p:nvPr>
        </p:nvSpPr>
        <p:spPr bwMode="auto">
          <a:xfrm>
            <a:off x="3970734" y="2"/>
            <a:ext cx="3038145" cy="464205"/>
          </a:xfrm>
          <a:prstGeom prst="rect">
            <a:avLst/>
          </a:prstGeom>
          <a:noFill/>
          <a:ln w="9525">
            <a:noFill/>
            <a:miter lim="800000"/>
            <a:headEnd/>
            <a:tailEnd/>
          </a:ln>
          <a:effectLst/>
        </p:spPr>
        <p:txBody>
          <a:bodyPr vert="horz" wrap="square" lIns="88126" tIns="44064" rIns="88126" bIns="44064" numCol="1" anchor="t" anchorCtr="0" compatLnSpc="1">
            <a:prstTxWarp prst="textNoShape">
              <a:avLst/>
            </a:prstTxWarp>
          </a:bodyPr>
          <a:lstStyle>
            <a:lvl1pPr algn="r">
              <a:defRPr sz="1200"/>
            </a:lvl1pPr>
          </a:lstStyle>
          <a:p>
            <a:endParaRPr lang="en-US"/>
          </a:p>
        </p:txBody>
      </p:sp>
      <p:sp>
        <p:nvSpPr>
          <p:cNvPr id="48132" name="Rectangle 4"/>
          <p:cNvSpPr>
            <a:spLocks noGrp="1" noRot="1" noChangeAspect="1" noChangeArrowheads="1" noTextEdit="1"/>
          </p:cNvSpPr>
          <p:nvPr>
            <p:ph type="sldImg" idx="2"/>
          </p:nvPr>
        </p:nvSpPr>
        <p:spPr bwMode="auto">
          <a:xfrm>
            <a:off x="1250950" y="698500"/>
            <a:ext cx="4508500" cy="348615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701346" y="4416100"/>
            <a:ext cx="5607711" cy="4182457"/>
          </a:xfrm>
          <a:prstGeom prst="rect">
            <a:avLst/>
          </a:prstGeom>
          <a:noFill/>
          <a:ln w="9525">
            <a:noFill/>
            <a:miter lim="800000"/>
            <a:headEnd/>
            <a:tailEnd/>
          </a:ln>
          <a:effectLst/>
        </p:spPr>
        <p:txBody>
          <a:bodyPr vert="horz" wrap="square" lIns="88126" tIns="44064" rIns="88126" bIns="440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1" y="8830660"/>
            <a:ext cx="3038145" cy="464205"/>
          </a:xfrm>
          <a:prstGeom prst="rect">
            <a:avLst/>
          </a:prstGeom>
          <a:noFill/>
          <a:ln w="9525">
            <a:noFill/>
            <a:miter lim="800000"/>
            <a:headEnd/>
            <a:tailEnd/>
          </a:ln>
          <a:effectLst/>
        </p:spPr>
        <p:txBody>
          <a:bodyPr vert="horz" wrap="square" lIns="88126" tIns="44064" rIns="88126" bIns="44064" numCol="1" anchor="b" anchorCtr="0" compatLnSpc="1">
            <a:prstTxWarp prst="textNoShape">
              <a:avLst/>
            </a:prstTxWarp>
          </a:bodyPr>
          <a:lstStyle>
            <a:lvl1pPr>
              <a:defRPr sz="1200"/>
            </a:lvl1pPr>
          </a:lstStyle>
          <a:p>
            <a:endParaRPr lang="en-US"/>
          </a:p>
        </p:txBody>
      </p:sp>
      <p:sp>
        <p:nvSpPr>
          <p:cNvPr id="48135" name="Rectangle 7"/>
          <p:cNvSpPr>
            <a:spLocks noGrp="1" noChangeArrowheads="1"/>
          </p:cNvSpPr>
          <p:nvPr>
            <p:ph type="sldNum" sz="quarter" idx="5"/>
          </p:nvPr>
        </p:nvSpPr>
        <p:spPr bwMode="auto">
          <a:xfrm>
            <a:off x="3970734" y="8830660"/>
            <a:ext cx="3038145" cy="464205"/>
          </a:xfrm>
          <a:prstGeom prst="rect">
            <a:avLst/>
          </a:prstGeom>
          <a:noFill/>
          <a:ln w="9525">
            <a:noFill/>
            <a:miter lim="800000"/>
            <a:headEnd/>
            <a:tailEnd/>
          </a:ln>
          <a:effectLst/>
        </p:spPr>
        <p:txBody>
          <a:bodyPr vert="horz" wrap="square" lIns="88126" tIns="44064" rIns="88126" bIns="44064" numCol="1" anchor="b" anchorCtr="0" compatLnSpc="1">
            <a:prstTxWarp prst="textNoShape">
              <a:avLst/>
            </a:prstTxWarp>
          </a:bodyPr>
          <a:lstStyle>
            <a:lvl1pPr algn="r">
              <a:defRPr sz="1200"/>
            </a:lvl1pPr>
          </a:lstStyle>
          <a:p>
            <a:fld id="{E721C7B0-DF78-4E15-98AE-CE0B0F0BAAEA}" type="slidenum">
              <a:rPr lang="en-US"/>
              <a:pPr/>
              <a:t>‹#›</a:t>
            </a:fld>
            <a:endParaRPr lang="en-US"/>
          </a:p>
        </p:txBody>
      </p:sp>
    </p:spTree>
    <p:extLst>
      <p:ext uri="{BB962C8B-B14F-4D97-AF65-F5344CB8AC3E}">
        <p14:creationId xmlns:p14="http://schemas.microsoft.com/office/powerpoint/2010/main" val="201199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B2A98A-F2C4-4B9B-BD86-E89B66D439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4A3AB2-A2BA-484C-9E9F-33B46E9ECA1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0BBBE-D2AF-4EEE-ADBA-F68BEA9CE9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3238" y="311150"/>
            <a:ext cx="9051925" cy="663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03238" y="7078663"/>
            <a:ext cx="2346325" cy="539750"/>
          </a:xfrm>
        </p:spPr>
        <p:txBody>
          <a:bodyPr/>
          <a:lstStyle>
            <a:lvl1pPr>
              <a:defRPr/>
            </a:lvl1pPr>
          </a:lstStyle>
          <a:p>
            <a:endParaRPr lang="en-US"/>
          </a:p>
        </p:txBody>
      </p:sp>
      <p:sp>
        <p:nvSpPr>
          <p:cNvPr id="4" name="Footer Placeholder 3"/>
          <p:cNvSpPr>
            <a:spLocks noGrp="1"/>
          </p:cNvSpPr>
          <p:nvPr>
            <p:ph type="ftr" sz="quarter" idx="11"/>
          </p:nvPr>
        </p:nvSpPr>
        <p:spPr>
          <a:xfrm>
            <a:off x="3436938" y="7078663"/>
            <a:ext cx="3184525" cy="539750"/>
          </a:xfrm>
        </p:spPr>
        <p:txBody>
          <a:bodyPr/>
          <a:lstStyle>
            <a:lvl1pPr>
              <a:defRPr/>
            </a:lvl1pPr>
          </a:lstStyle>
          <a:p>
            <a:endParaRPr lang="en-US"/>
          </a:p>
        </p:txBody>
      </p:sp>
      <p:sp>
        <p:nvSpPr>
          <p:cNvPr id="5" name="Slide Number Placeholder 4"/>
          <p:cNvSpPr>
            <a:spLocks noGrp="1"/>
          </p:cNvSpPr>
          <p:nvPr>
            <p:ph type="sldNum" sz="quarter" idx="12"/>
          </p:nvPr>
        </p:nvSpPr>
        <p:spPr>
          <a:xfrm>
            <a:off x="7208838" y="7078663"/>
            <a:ext cx="2346325" cy="539750"/>
          </a:xfrm>
        </p:spPr>
        <p:txBody>
          <a:bodyPr/>
          <a:lstStyle>
            <a:lvl1pPr>
              <a:defRPr/>
            </a:lvl1pPr>
          </a:lstStyle>
          <a:p>
            <a:fld id="{FC5543A3-7976-45DB-BCD1-44F800853F7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373725-D29F-4435-B115-57A2175BC57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2D5C2D-A720-4010-8130-7F16C31115B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9289EC-AA8E-434A-AA2A-025D9819C3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676DF1-FD73-4675-8CD5-73C0BF08EF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FADA23-C1CF-4A4B-B37D-D48C00FA90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D4BE36-7F79-4E23-ABE0-B95B77AC6F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AC26B9-7DB9-4854-9F93-E3F5F1FEBF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012044-AF66-4A32-9DD1-E03B300900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311150"/>
            <a:ext cx="9051925" cy="1295400"/>
          </a:xfrm>
          <a:prstGeom prst="rect">
            <a:avLst/>
          </a:prstGeom>
          <a:noFill/>
          <a:ln w="9525">
            <a:noFill/>
            <a:miter lim="800000"/>
            <a:headEnd/>
            <a:tailEnd/>
          </a:ln>
          <a:effectLst/>
        </p:spPr>
        <p:txBody>
          <a:bodyPr vert="horz" wrap="square" lIns="101835" tIns="50917" rIns="101835" bIns="509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3238" y="1812925"/>
            <a:ext cx="9051925" cy="513080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03238" y="7078663"/>
            <a:ext cx="2346325"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defTabSz="1019175">
              <a:defRPr sz="1600"/>
            </a:lvl1pPr>
          </a:lstStyle>
          <a:p>
            <a:endParaRPr lang="en-US"/>
          </a:p>
        </p:txBody>
      </p:sp>
      <p:sp>
        <p:nvSpPr>
          <p:cNvPr id="1029" name="Rectangle 5"/>
          <p:cNvSpPr>
            <a:spLocks noGrp="1" noChangeArrowheads="1"/>
          </p:cNvSpPr>
          <p:nvPr>
            <p:ph type="ftr" sz="quarter" idx="3"/>
          </p:nvPr>
        </p:nvSpPr>
        <p:spPr bwMode="auto">
          <a:xfrm>
            <a:off x="3436938" y="7078663"/>
            <a:ext cx="3184525"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ctr" defTabSz="1019175">
              <a:defRPr sz="1600"/>
            </a:lvl1pPr>
          </a:lstStyle>
          <a:p>
            <a:endParaRPr lang="en-US"/>
          </a:p>
        </p:txBody>
      </p:sp>
      <p:sp>
        <p:nvSpPr>
          <p:cNvPr id="1030" name="Rectangle 6"/>
          <p:cNvSpPr>
            <a:spLocks noGrp="1" noChangeArrowheads="1"/>
          </p:cNvSpPr>
          <p:nvPr>
            <p:ph type="sldNum" sz="quarter" idx="4"/>
          </p:nvPr>
        </p:nvSpPr>
        <p:spPr bwMode="auto">
          <a:xfrm>
            <a:off x="7208838" y="7078663"/>
            <a:ext cx="2346325"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r" defTabSz="1019175">
              <a:defRPr sz="1600"/>
            </a:lvl1pPr>
          </a:lstStyle>
          <a:p>
            <a:fld id="{964586A7-9158-453E-B474-82B4DF118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19175" rtl="0" fontAlgn="base">
        <a:spcBef>
          <a:spcPct val="0"/>
        </a:spcBef>
        <a:spcAft>
          <a:spcPct val="0"/>
        </a:spcAft>
        <a:defRPr sz="4900">
          <a:solidFill>
            <a:schemeClr val="tx2"/>
          </a:solidFill>
          <a:latin typeface="+mj-lt"/>
          <a:ea typeface="+mj-ea"/>
          <a:cs typeface="+mj-cs"/>
        </a:defRPr>
      </a:lvl1pPr>
      <a:lvl2pPr algn="ctr" defTabSz="1019175" rtl="0" fontAlgn="base">
        <a:spcBef>
          <a:spcPct val="0"/>
        </a:spcBef>
        <a:spcAft>
          <a:spcPct val="0"/>
        </a:spcAft>
        <a:defRPr sz="4900">
          <a:solidFill>
            <a:schemeClr val="tx2"/>
          </a:solidFill>
          <a:latin typeface="Arial" charset="0"/>
        </a:defRPr>
      </a:lvl2pPr>
      <a:lvl3pPr algn="ctr" defTabSz="1019175" rtl="0" fontAlgn="base">
        <a:spcBef>
          <a:spcPct val="0"/>
        </a:spcBef>
        <a:spcAft>
          <a:spcPct val="0"/>
        </a:spcAft>
        <a:defRPr sz="4900">
          <a:solidFill>
            <a:schemeClr val="tx2"/>
          </a:solidFill>
          <a:latin typeface="Arial" charset="0"/>
        </a:defRPr>
      </a:lvl3pPr>
      <a:lvl4pPr algn="ctr" defTabSz="1019175" rtl="0" fontAlgn="base">
        <a:spcBef>
          <a:spcPct val="0"/>
        </a:spcBef>
        <a:spcAft>
          <a:spcPct val="0"/>
        </a:spcAft>
        <a:defRPr sz="4900">
          <a:solidFill>
            <a:schemeClr val="tx2"/>
          </a:solidFill>
          <a:latin typeface="Arial" charset="0"/>
        </a:defRPr>
      </a:lvl4pPr>
      <a:lvl5pPr algn="ctr" defTabSz="1019175" rtl="0" fontAlgn="base">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fontAlgn="base">
        <a:spcBef>
          <a:spcPct val="20000"/>
        </a:spcBef>
        <a:spcAft>
          <a:spcPct val="0"/>
        </a:spcAft>
        <a:buChar char="•"/>
        <a:defRPr sz="3600">
          <a:solidFill>
            <a:schemeClr val="tx1"/>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sullivansa.com/wp-content/uploads/2016/11/220721-WPE-Overall-Site-Exhibit.pdf" TargetMode="External"/><Relationship Id="rId10"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sullivansa.com/wp-content/uploads/2016/11/WPW-remaining-acreage-exhibi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0779B-4283-77BF-100E-ED71004BD96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CD6F47-B63B-7ECD-3F70-96BF68CBBE7C}"/>
              </a:ext>
            </a:extLst>
          </p:cNvPr>
          <p:cNvPicPr>
            <a:picLocks noChangeAspect="1"/>
          </p:cNvPicPr>
          <p:nvPr/>
        </p:nvPicPr>
        <p:blipFill>
          <a:blip r:embed="rId2"/>
          <a:srcRect b="13066"/>
          <a:stretch/>
        </p:blipFill>
        <p:spPr>
          <a:xfrm>
            <a:off x="0" y="838024"/>
            <a:ext cx="10058400" cy="6019976"/>
          </a:xfrm>
          <a:prstGeom prst="rect">
            <a:avLst/>
          </a:prstGeom>
        </p:spPr>
      </p:pic>
      <p:pic>
        <p:nvPicPr>
          <p:cNvPr id="58" name="Picture 57">
            <a:extLst>
              <a:ext uri="{FF2B5EF4-FFF2-40B4-BE49-F238E27FC236}">
                <a16:creationId xmlns:a16="http://schemas.microsoft.com/office/drawing/2014/main" id="{44E471AB-62F4-8137-9F08-FBB8911E89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 y="6821785"/>
            <a:ext cx="3017520" cy="918743"/>
          </a:xfrm>
          <a:prstGeom prst="rect">
            <a:avLst/>
          </a:prstGeom>
        </p:spPr>
      </p:pic>
      <p:sp>
        <p:nvSpPr>
          <p:cNvPr id="59" name="TextBox 58">
            <a:extLst>
              <a:ext uri="{FF2B5EF4-FFF2-40B4-BE49-F238E27FC236}">
                <a16:creationId xmlns:a16="http://schemas.microsoft.com/office/drawing/2014/main" id="{E9CE8911-931A-90A9-D98F-51CC6676C7C4}"/>
              </a:ext>
            </a:extLst>
          </p:cNvPr>
          <p:cNvSpPr txBox="1">
            <a:spLocks noChangeArrowheads="1"/>
          </p:cNvSpPr>
          <p:nvPr/>
        </p:nvSpPr>
        <p:spPr bwMode="auto">
          <a:xfrm>
            <a:off x="-151167" y="7500489"/>
            <a:ext cx="3335528" cy="192360"/>
          </a:xfrm>
          <a:prstGeom prst="rect">
            <a:avLst/>
          </a:prstGeom>
          <a:noFill/>
          <a:ln w="9525">
            <a:noFill/>
            <a:miter lim="800000"/>
            <a:headEnd/>
            <a:tailEnd/>
          </a:ln>
        </p:spPr>
        <p:txBody>
          <a:bodyPr wrap="square">
            <a:spAutoFit/>
          </a:bodyPr>
          <a:lstStyle/>
          <a:p>
            <a:pPr algn="ctr"/>
            <a:r>
              <a:rPr lang="en-US" sz="650" b="1" dirty="0">
                <a:solidFill>
                  <a:schemeClr val="tx1">
                    <a:lumMod val="65000"/>
                    <a:lumOff val="35000"/>
                  </a:schemeClr>
                </a:solidFill>
                <a:latin typeface="Gotham Bold" pitchFamily="50" charset="0"/>
                <a:cs typeface="Gotham Bold" pitchFamily="50" charset="0"/>
              </a:rPr>
              <a:t>200 CONCORD PLAZA DR. STE 440 </a:t>
            </a:r>
            <a:r>
              <a:rPr lang="en-US" sz="650" dirty="0">
                <a:solidFill>
                  <a:schemeClr val="tx1">
                    <a:lumMod val="65000"/>
                    <a:lumOff val="35000"/>
                  </a:schemeClr>
                </a:solidFill>
                <a:latin typeface="Gotham Light" pitchFamily="50" charset="0"/>
                <a:cs typeface="Gotham Light" pitchFamily="50" charset="0"/>
              </a:rPr>
              <a:t>|</a:t>
            </a:r>
            <a:r>
              <a:rPr lang="en-US" sz="650" b="1" dirty="0">
                <a:solidFill>
                  <a:schemeClr val="tx1">
                    <a:lumMod val="65000"/>
                    <a:lumOff val="35000"/>
                  </a:schemeClr>
                </a:solidFill>
                <a:latin typeface="Gotham Bold" pitchFamily="50" charset="0"/>
                <a:cs typeface="Gotham Bold" pitchFamily="50" charset="0"/>
              </a:rPr>
              <a:t> SAN ANTONIO. TX  78216</a:t>
            </a:r>
            <a:endParaRPr lang="en-US" sz="650" b="1" dirty="0">
              <a:solidFill>
                <a:schemeClr val="tx1">
                  <a:lumMod val="65000"/>
                  <a:lumOff val="35000"/>
                </a:schemeClr>
              </a:solidFill>
              <a:latin typeface="Gotham Bold" pitchFamily="50" charset="0"/>
              <a:ea typeface="Batang" pitchFamily="18" charset="-127"/>
              <a:cs typeface="Gotham Bold" pitchFamily="50" charset="0"/>
            </a:endParaRPr>
          </a:p>
        </p:txBody>
      </p:sp>
      <p:cxnSp>
        <p:nvCxnSpPr>
          <p:cNvPr id="12" name="Straight Connector 11">
            <a:extLst>
              <a:ext uri="{FF2B5EF4-FFF2-40B4-BE49-F238E27FC236}">
                <a16:creationId xmlns:a16="http://schemas.microsoft.com/office/drawing/2014/main" id="{04519F19-3A79-09A8-DCEB-CF11CA3D3517}"/>
              </a:ext>
            </a:extLst>
          </p:cNvPr>
          <p:cNvCxnSpPr/>
          <p:nvPr/>
        </p:nvCxnSpPr>
        <p:spPr>
          <a:xfrm>
            <a:off x="3505200" y="7090591"/>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5909D8-E78A-DF45-E17B-9E8C4BFB2B20}"/>
              </a:ext>
            </a:extLst>
          </p:cNvPr>
          <p:cNvSpPr txBox="1"/>
          <p:nvPr/>
        </p:nvSpPr>
        <p:spPr>
          <a:xfrm>
            <a:off x="3505200" y="7031435"/>
            <a:ext cx="1783935" cy="615553"/>
          </a:xfrm>
          <a:prstGeom prst="rect">
            <a:avLst/>
          </a:prstGeom>
          <a:noFill/>
        </p:spPr>
        <p:txBody>
          <a:bodyPr wrap="square" rtlCol="0">
            <a:spAutoFit/>
          </a:bodyPr>
          <a:lstStyle/>
          <a:p>
            <a:r>
              <a:rPr lang="en-US" sz="1200" b="1" dirty="0">
                <a:solidFill>
                  <a:srgbClr val="D18901"/>
                </a:solidFill>
                <a:latin typeface="Gotham Light" pitchFamily="50" charset="0"/>
                <a:cs typeface="Gotham Light" pitchFamily="50" charset="0"/>
              </a:rPr>
              <a:t>sullivansa.com</a:t>
            </a:r>
          </a:p>
          <a:p>
            <a:endParaRPr lang="en-US" sz="200" b="1" dirty="0">
              <a:solidFill>
                <a:srgbClr val="CC9900"/>
              </a:solidFill>
              <a:latin typeface="Gotham Light" pitchFamily="50" charset="0"/>
              <a:cs typeface="Gotham Light" pitchFamily="50" charset="0"/>
            </a:endParaRPr>
          </a:p>
          <a:p>
            <a:r>
              <a:rPr lang="en-US" sz="1000" dirty="0">
                <a:solidFill>
                  <a:schemeClr val="tx1">
                    <a:lumMod val="50000"/>
                    <a:lumOff val="50000"/>
                  </a:schemeClr>
                </a:solidFill>
                <a:latin typeface="Arial" panose="020B0604020202020204" pitchFamily="34" charset="0"/>
                <a:cs typeface="Arial" panose="020B0604020202020204" pitchFamily="34" charset="0"/>
              </a:rPr>
              <a:t>For additional information,</a:t>
            </a:r>
          </a:p>
          <a:p>
            <a:r>
              <a:rPr lang="en-US" sz="1000" dirty="0">
                <a:solidFill>
                  <a:schemeClr val="tx1">
                    <a:lumMod val="50000"/>
                    <a:lumOff val="50000"/>
                  </a:schemeClr>
                </a:solidFill>
                <a:latin typeface="Arial" panose="020B0604020202020204" pitchFamily="34" charset="0"/>
                <a:cs typeface="Arial" panose="020B0604020202020204" pitchFamily="34" charset="0"/>
              </a:rPr>
              <a:t>contact:</a:t>
            </a:r>
          </a:p>
        </p:txBody>
      </p:sp>
      <p:cxnSp>
        <p:nvCxnSpPr>
          <p:cNvPr id="16" name="Straight Connector 15">
            <a:extLst>
              <a:ext uri="{FF2B5EF4-FFF2-40B4-BE49-F238E27FC236}">
                <a16:creationId xmlns:a16="http://schemas.microsoft.com/office/drawing/2014/main" id="{0A15BD58-9F43-2ECE-712E-4BA8A8088D80}"/>
              </a:ext>
            </a:extLst>
          </p:cNvPr>
          <p:cNvCxnSpPr/>
          <p:nvPr/>
        </p:nvCxnSpPr>
        <p:spPr>
          <a:xfrm>
            <a:off x="7696200" y="7242991"/>
            <a:ext cx="0" cy="27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 Box 9">
            <a:extLst>
              <a:ext uri="{FF2B5EF4-FFF2-40B4-BE49-F238E27FC236}">
                <a16:creationId xmlns:a16="http://schemas.microsoft.com/office/drawing/2014/main" id="{F6CB7A39-D245-E351-372D-D054F675FF55}"/>
              </a:ext>
            </a:extLst>
          </p:cNvPr>
          <p:cNvSpPr txBox="1">
            <a:spLocks noChangeArrowheads="1"/>
          </p:cNvSpPr>
          <p:nvPr/>
        </p:nvSpPr>
        <p:spPr bwMode="auto">
          <a:xfrm>
            <a:off x="7622930" y="7045449"/>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ZACH DAVIS</a:t>
            </a:r>
          </a:p>
          <a:p>
            <a:pPr algn="ctr"/>
            <a:r>
              <a:rPr lang="en-US" sz="1300" dirty="0">
                <a:solidFill>
                  <a:schemeClr val="tx1">
                    <a:lumMod val="75000"/>
                    <a:lumOff val="25000"/>
                  </a:schemeClr>
                </a:solidFill>
                <a:latin typeface="Gotham Bold" pitchFamily="50" charset="0"/>
                <a:cs typeface="Gotham Bold" pitchFamily="50" charset="0"/>
              </a:rPr>
              <a:t>210 341 9292 x309</a:t>
            </a:r>
          </a:p>
          <a:p>
            <a:pPr algn="ctr"/>
            <a:r>
              <a:rPr lang="en-US" sz="1050" b="1" dirty="0">
                <a:solidFill>
                  <a:schemeClr val="tx1">
                    <a:lumMod val="75000"/>
                    <a:lumOff val="25000"/>
                  </a:schemeClr>
                </a:solidFill>
                <a:latin typeface="Gotham Light" pitchFamily="50" charset="0"/>
                <a:cs typeface="Gotham Light" pitchFamily="50" charset="0"/>
              </a:rPr>
              <a:t>zdavis@sullivansa.com</a:t>
            </a:r>
          </a:p>
        </p:txBody>
      </p:sp>
      <p:sp>
        <p:nvSpPr>
          <p:cNvPr id="39" name="Text Box 9">
            <a:extLst>
              <a:ext uri="{FF2B5EF4-FFF2-40B4-BE49-F238E27FC236}">
                <a16:creationId xmlns:a16="http://schemas.microsoft.com/office/drawing/2014/main" id="{72EEE4DA-97F1-4D83-435C-88D8DC783F00}"/>
              </a:ext>
            </a:extLst>
          </p:cNvPr>
          <p:cNvSpPr txBox="1">
            <a:spLocks noChangeArrowheads="1"/>
          </p:cNvSpPr>
          <p:nvPr/>
        </p:nvSpPr>
        <p:spPr bwMode="auto">
          <a:xfrm>
            <a:off x="5316984" y="7051952"/>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JAMIE SULLIVAN</a:t>
            </a:r>
          </a:p>
          <a:p>
            <a:pPr algn="ctr"/>
            <a:r>
              <a:rPr lang="en-US" sz="1300" dirty="0">
                <a:solidFill>
                  <a:schemeClr val="tx1">
                    <a:lumMod val="75000"/>
                    <a:lumOff val="25000"/>
                  </a:schemeClr>
                </a:solidFill>
                <a:latin typeface="Gotham Bold" pitchFamily="50" charset="0"/>
                <a:cs typeface="Gotham Bold" pitchFamily="50" charset="0"/>
              </a:rPr>
              <a:t>210 341 9292 x304</a:t>
            </a:r>
          </a:p>
          <a:p>
            <a:pPr algn="ctr"/>
            <a:r>
              <a:rPr lang="en-US" sz="1050" b="1" dirty="0">
                <a:solidFill>
                  <a:schemeClr val="tx1">
                    <a:lumMod val="75000"/>
                    <a:lumOff val="25000"/>
                  </a:schemeClr>
                </a:solidFill>
                <a:latin typeface="Gotham Light" pitchFamily="50" charset="0"/>
                <a:cs typeface="Gotham Light" pitchFamily="50" charset="0"/>
              </a:rPr>
              <a:t>jsullivan@sullivansa.com</a:t>
            </a:r>
          </a:p>
        </p:txBody>
      </p:sp>
      <p:sp>
        <p:nvSpPr>
          <p:cNvPr id="48" name="TextBox 47">
            <a:extLst>
              <a:ext uri="{FF2B5EF4-FFF2-40B4-BE49-F238E27FC236}">
                <a16:creationId xmlns:a16="http://schemas.microsoft.com/office/drawing/2014/main" id="{129E9030-715A-BC30-1B43-E29B6566715B}"/>
              </a:ext>
            </a:extLst>
          </p:cNvPr>
          <p:cNvSpPr txBox="1"/>
          <p:nvPr/>
        </p:nvSpPr>
        <p:spPr>
          <a:xfrm>
            <a:off x="2537764" y="1123146"/>
            <a:ext cx="981950" cy="215444"/>
          </a:xfrm>
          <a:prstGeom prst="rect">
            <a:avLst/>
          </a:prstGeom>
          <a:noFill/>
        </p:spPr>
        <p:txBody>
          <a:bodyPr wrap="square" rtlCol="0">
            <a:spAutoFit/>
          </a:bodyPr>
          <a:lstStyle/>
          <a:p>
            <a:pPr algn="ctr"/>
            <a:r>
              <a:rPr lang="en-US" sz="800" dirty="0">
                <a:solidFill>
                  <a:schemeClr val="bg1"/>
                </a:solidFill>
                <a:effectLst>
                  <a:glow rad="114300">
                    <a:schemeClr val="tx1">
                      <a:alpha val="95000"/>
                    </a:schemeClr>
                  </a:glow>
                </a:effectLst>
                <a:latin typeface="Gill Sans MT Condensed" panose="020B0506020104020203" pitchFamily="34" charset="0"/>
              </a:rPr>
              <a:t>SOLD</a:t>
            </a:r>
          </a:p>
        </p:txBody>
      </p:sp>
      <p:sp>
        <p:nvSpPr>
          <p:cNvPr id="5" name="Text Box 5">
            <a:extLst>
              <a:ext uri="{FF2B5EF4-FFF2-40B4-BE49-F238E27FC236}">
                <a16:creationId xmlns:a16="http://schemas.microsoft.com/office/drawing/2014/main" id="{D5783B72-A77A-D676-D17E-3C02B3F0AC8E}"/>
              </a:ext>
            </a:extLst>
          </p:cNvPr>
          <p:cNvSpPr txBox="1">
            <a:spLocks noChangeArrowheads="1"/>
          </p:cNvSpPr>
          <p:nvPr/>
        </p:nvSpPr>
        <p:spPr bwMode="auto">
          <a:xfrm>
            <a:off x="-1" y="0"/>
            <a:ext cx="6473935" cy="846386"/>
          </a:xfrm>
          <a:prstGeom prst="rect">
            <a:avLst/>
          </a:prstGeom>
          <a:noFill/>
          <a:ln w="9525">
            <a:noFill/>
            <a:miter lim="800000"/>
            <a:headEnd/>
            <a:tailEnd/>
          </a:ln>
        </p:spPr>
        <p:txBody>
          <a:bodyPr wrap="square">
            <a:spAutoFit/>
          </a:bodyPr>
          <a:lstStyle/>
          <a:p>
            <a:pPr defTabSz="1019175"/>
            <a:r>
              <a:rPr lang="en-US" sz="1800" dirty="0">
                <a:solidFill>
                  <a:schemeClr val="tx1">
                    <a:lumMod val="75000"/>
                    <a:lumOff val="25000"/>
                  </a:schemeClr>
                </a:solidFill>
                <a:latin typeface="Gotham Bold" pitchFamily="50" charset="0"/>
                <a:ea typeface="Batang" pitchFamily="18" charset="-127"/>
                <a:cs typeface="Gotham Bold" pitchFamily="50" charset="0"/>
              </a:rPr>
              <a:t>THE VILLAGE AT WEST POINTE </a:t>
            </a:r>
            <a:br>
              <a:rPr lang="en-US" sz="1800" dirty="0">
                <a:solidFill>
                  <a:schemeClr val="tx1">
                    <a:lumMod val="75000"/>
                    <a:lumOff val="25000"/>
                  </a:schemeClr>
                </a:solidFill>
                <a:latin typeface="Gotham Bold" pitchFamily="50" charset="0"/>
                <a:ea typeface="Batang" pitchFamily="18" charset="-127"/>
                <a:cs typeface="Gotham Bold" pitchFamily="50" charset="0"/>
              </a:rPr>
            </a:br>
            <a:r>
              <a:rPr lang="en-US" sz="1800" dirty="0">
                <a:solidFill>
                  <a:schemeClr val="tx1">
                    <a:lumMod val="75000"/>
                    <a:lumOff val="25000"/>
                  </a:schemeClr>
                </a:solidFill>
                <a:latin typeface="Gotham Bold" pitchFamily="50" charset="0"/>
                <a:ea typeface="Batang" pitchFamily="18" charset="-127"/>
                <a:cs typeface="Gotham Bold" pitchFamily="50" charset="0"/>
              </a:rPr>
              <a:t>LOOP 1604 | WISEMAN BLVD | TALLEY RD</a:t>
            </a:r>
          </a:p>
          <a:p>
            <a:pPr defTabSz="1019175"/>
            <a:r>
              <a:rPr lang="en-US" sz="1300" dirty="0">
                <a:latin typeface="Raleway" panose="020B0503030101060003" pitchFamily="34" charset="0"/>
                <a:cs typeface="Gotham Light" pitchFamily="50" charset="0"/>
              </a:rPr>
              <a:t>FAR WEST SAN ANTONIO, BEXAR COUNTY</a:t>
            </a:r>
            <a:endParaRPr lang="en-US" dirty="0">
              <a:latin typeface="Arial Narrow" panose="020B0606020202030204" pitchFamily="34" charset="0"/>
              <a:cs typeface="Arial" pitchFamily="34" charset="0"/>
            </a:endParaRPr>
          </a:p>
        </p:txBody>
      </p:sp>
      <p:sp>
        <p:nvSpPr>
          <p:cNvPr id="8" name="TextBox 7">
            <a:extLst>
              <a:ext uri="{FF2B5EF4-FFF2-40B4-BE49-F238E27FC236}">
                <a16:creationId xmlns:a16="http://schemas.microsoft.com/office/drawing/2014/main" id="{C40D3E8F-A998-8893-CCD7-7F07709B13A5}"/>
              </a:ext>
            </a:extLst>
          </p:cNvPr>
          <p:cNvSpPr txBox="1"/>
          <p:nvPr/>
        </p:nvSpPr>
        <p:spPr>
          <a:xfrm>
            <a:off x="2756983" y="1553605"/>
            <a:ext cx="536748" cy="261610"/>
          </a:xfrm>
          <a:prstGeom prst="rect">
            <a:avLst/>
          </a:prstGeom>
          <a:noFill/>
        </p:spPr>
        <p:txBody>
          <a:bodyPr wrap="square" rtlCol="0">
            <a:spAutoFit/>
          </a:bodyPr>
          <a:lstStyle/>
          <a:p>
            <a:pPr algn="ctr"/>
            <a:r>
              <a:rPr lang="en-US" sz="1050" dirty="0">
                <a:solidFill>
                  <a:schemeClr val="bg1"/>
                </a:solidFill>
                <a:effectLst>
                  <a:glow rad="101600">
                    <a:schemeClr val="tx1">
                      <a:alpha val="72000"/>
                    </a:schemeClr>
                  </a:glow>
                </a:effectLst>
                <a:latin typeface="Aptos Narrow" panose="020B0004020202020204" pitchFamily="34" charset="0"/>
              </a:rPr>
              <a:t>SOLD</a:t>
            </a:r>
          </a:p>
        </p:txBody>
      </p:sp>
      <p:sp>
        <p:nvSpPr>
          <p:cNvPr id="18" name="TextBox 17">
            <a:extLst>
              <a:ext uri="{FF2B5EF4-FFF2-40B4-BE49-F238E27FC236}">
                <a16:creationId xmlns:a16="http://schemas.microsoft.com/office/drawing/2014/main" id="{EE46F775-DAEC-72BB-FD3B-6028DC228AA9}"/>
              </a:ext>
            </a:extLst>
          </p:cNvPr>
          <p:cNvSpPr txBox="1"/>
          <p:nvPr/>
        </p:nvSpPr>
        <p:spPr>
          <a:xfrm>
            <a:off x="6705600" y="203741"/>
            <a:ext cx="3352800" cy="313932"/>
          </a:xfrm>
          <a:prstGeom prst="rect">
            <a:avLst/>
          </a:prstGeom>
          <a:solidFill>
            <a:schemeClr val="bg2"/>
          </a:solidFill>
        </p:spPr>
        <p:txBody>
          <a:bodyPr wrap="square" lIns="18288" tIns="18288" rIns="18288" bIns="18288" rtlCol="0">
            <a:spAutoFit/>
          </a:bodyPr>
          <a:lstStyle/>
          <a:p>
            <a:r>
              <a:rPr lang="en-US" sz="1400" dirty="0">
                <a:solidFill>
                  <a:schemeClr val="bg1"/>
                </a:solidFill>
                <a:latin typeface="Gotham Bold" pitchFamily="50" charset="0"/>
                <a:cs typeface="Gotham Bold" pitchFamily="50" charset="0"/>
              </a:rPr>
              <a:t>               </a:t>
            </a:r>
            <a:r>
              <a:rPr lang="en-US" sz="1800" dirty="0">
                <a:solidFill>
                  <a:schemeClr val="bg1"/>
                </a:solidFill>
                <a:latin typeface="Gotham Bold" pitchFamily="50" charset="0"/>
                <a:cs typeface="Gotham Bold" pitchFamily="50" charset="0"/>
              </a:rPr>
              <a:t>SITES AVAILABLE</a:t>
            </a:r>
          </a:p>
        </p:txBody>
      </p:sp>
      <p:cxnSp>
        <p:nvCxnSpPr>
          <p:cNvPr id="19" name="Straight Connector 18">
            <a:extLst>
              <a:ext uri="{FF2B5EF4-FFF2-40B4-BE49-F238E27FC236}">
                <a16:creationId xmlns:a16="http://schemas.microsoft.com/office/drawing/2014/main" id="{F0623203-AB1A-E48D-A095-10A26BE08E82}"/>
              </a:ext>
            </a:extLst>
          </p:cNvPr>
          <p:cNvCxnSpPr/>
          <p:nvPr/>
        </p:nvCxnSpPr>
        <p:spPr>
          <a:xfrm>
            <a:off x="7315200" y="116235"/>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0107A3-BA4F-C003-4F12-A11FC6AFD25E}"/>
              </a:ext>
            </a:extLst>
          </p:cNvPr>
          <p:cNvSpPr txBox="1"/>
          <p:nvPr/>
        </p:nvSpPr>
        <p:spPr>
          <a:xfrm rot="20874108">
            <a:off x="4262282" y="4183754"/>
            <a:ext cx="985390" cy="307777"/>
          </a:xfrm>
          <a:prstGeom prst="rect">
            <a:avLst/>
          </a:prstGeom>
          <a:noFill/>
        </p:spPr>
        <p:txBody>
          <a:bodyPr wrap="square" rtlCol="0">
            <a:spAutoFit/>
          </a:bodyPr>
          <a:lstStyle/>
          <a:p>
            <a:pPr algn="ctr"/>
            <a:r>
              <a:rPr lang="en-US" sz="1400" dirty="0">
                <a:solidFill>
                  <a:srgbClr val="FFFF00"/>
                </a:solidFill>
                <a:effectLst>
                  <a:glow rad="114300">
                    <a:schemeClr val="tx1">
                      <a:alpha val="95000"/>
                    </a:schemeClr>
                  </a:glow>
                </a:effectLst>
                <a:latin typeface="Gill Sans MT Condensed" panose="020B0506020104020203" pitchFamily="34" charset="0"/>
              </a:rPr>
              <a:t>27,500 VPD</a:t>
            </a:r>
          </a:p>
        </p:txBody>
      </p:sp>
      <p:pic>
        <p:nvPicPr>
          <p:cNvPr id="23" name="Picture 22" descr="Icon&#10;&#10;Description automatically generated">
            <a:extLst>
              <a:ext uri="{FF2B5EF4-FFF2-40B4-BE49-F238E27FC236}">
                <a16:creationId xmlns:a16="http://schemas.microsoft.com/office/drawing/2014/main" id="{E5B735F4-237C-67C5-0197-6FDCBF063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591376"/>
            <a:ext cx="235226" cy="235226"/>
          </a:xfrm>
          <a:prstGeom prst="rect">
            <a:avLst/>
          </a:prstGeom>
        </p:spPr>
      </p:pic>
      <p:pic>
        <p:nvPicPr>
          <p:cNvPr id="24" name="Picture 23" descr="Icon&#10;&#10;Description automatically generated">
            <a:extLst>
              <a:ext uri="{FF2B5EF4-FFF2-40B4-BE49-F238E27FC236}">
                <a16:creationId xmlns:a16="http://schemas.microsoft.com/office/drawing/2014/main" id="{A06E2923-1C2F-076F-0D99-3B3797910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3894" y="1403585"/>
            <a:ext cx="300040" cy="300040"/>
          </a:xfrm>
          <a:prstGeom prst="rect">
            <a:avLst/>
          </a:prstGeom>
        </p:spPr>
      </p:pic>
      <p:pic>
        <p:nvPicPr>
          <p:cNvPr id="2" name="Picture 1" descr="A logo with blue text&#10;&#10;AI-generated content may be incorrect.">
            <a:extLst>
              <a:ext uri="{FF2B5EF4-FFF2-40B4-BE49-F238E27FC236}">
                <a16:creationId xmlns:a16="http://schemas.microsoft.com/office/drawing/2014/main" id="{8DE851E9-3957-FB4A-501F-8B3C59FA3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317" y="4814048"/>
            <a:ext cx="502969" cy="291551"/>
          </a:xfrm>
          <a:prstGeom prst="rect">
            <a:avLst/>
          </a:prstGeom>
          <a:effectLst>
            <a:glow rad="25400">
              <a:schemeClr val="bg1"/>
            </a:glow>
          </a:effectLst>
        </p:spPr>
      </p:pic>
      <p:sp>
        <p:nvSpPr>
          <p:cNvPr id="3" name="Rectangular Callout 51">
            <a:extLst>
              <a:ext uri="{FF2B5EF4-FFF2-40B4-BE49-F238E27FC236}">
                <a16:creationId xmlns:a16="http://schemas.microsoft.com/office/drawing/2014/main" id="{1E637312-31FD-5979-77C7-F2C5003AAC5A}"/>
              </a:ext>
            </a:extLst>
          </p:cNvPr>
          <p:cNvSpPr/>
          <p:nvPr/>
        </p:nvSpPr>
        <p:spPr>
          <a:xfrm>
            <a:off x="838200" y="4191000"/>
            <a:ext cx="1339452" cy="487312"/>
          </a:xfrm>
          <a:prstGeom prst="wedgeRectCallout">
            <a:avLst>
              <a:gd name="adj1" fmla="val 163684"/>
              <a:gd name="adj2" fmla="val 23889"/>
            </a:avLst>
          </a:prstGeom>
          <a:solidFill>
            <a:schemeClr val="bg1"/>
          </a:solidFill>
          <a:ln>
            <a:solidFill>
              <a:srgbClr val="CC9900"/>
            </a:solidFill>
          </a:ln>
          <a:effectLst>
            <a:glow>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Gotham Bold" pitchFamily="50" charset="0"/>
                <a:cs typeface="Gotham Bold" pitchFamily="50" charset="0"/>
              </a:rPr>
              <a:t>SITES AVAILABLE</a:t>
            </a:r>
          </a:p>
        </p:txBody>
      </p:sp>
      <p:sp>
        <p:nvSpPr>
          <p:cNvPr id="4" name="Rectangular Callout 51">
            <a:extLst>
              <a:ext uri="{FF2B5EF4-FFF2-40B4-BE49-F238E27FC236}">
                <a16:creationId xmlns:a16="http://schemas.microsoft.com/office/drawing/2014/main" id="{A3946824-ACC8-1D84-E077-6289F1D86EE6}"/>
              </a:ext>
            </a:extLst>
          </p:cNvPr>
          <p:cNvSpPr/>
          <p:nvPr/>
        </p:nvSpPr>
        <p:spPr>
          <a:xfrm>
            <a:off x="838200" y="4191000"/>
            <a:ext cx="1339452" cy="487312"/>
          </a:xfrm>
          <a:prstGeom prst="wedgeRectCallout">
            <a:avLst>
              <a:gd name="adj1" fmla="val 57809"/>
              <a:gd name="adj2" fmla="val -257780"/>
            </a:avLst>
          </a:prstGeom>
          <a:solidFill>
            <a:schemeClr val="bg1"/>
          </a:solidFill>
          <a:ln>
            <a:solidFill>
              <a:srgbClr val="CC9900"/>
            </a:solidFill>
          </a:ln>
          <a:effectLst>
            <a:glow>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Gotham Bold" pitchFamily="50" charset="0"/>
                <a:cs typeface="Gotham Bold" pitchFamily="50" charset="0"/>
              </a:rPr>
              <a:t>SITES AVAILABLE</a:t>
            </a:r>
          </a:p>
        </p:txBody>
      </p:sp>
      <p:sp>
        <p:nvSpPr>
          <p:cNvPr id="15" name="Rectangle 14">
            <a:extLst>
              <a:ext uri="{FF2B5EF4-FFF2-40B4-BE49-F238E27FC236}">
                <a16:creationId xmlns:a16="http://schemas.microsoft.com/office/drawing/2014/main" id="{8350202F-3767-C6AF-DA68-FAA69319B82F}"/>
              </a:ext>
            </a:extLst>
          </p:cNvPr>
          <p:cNvSpPr/>
          <p:nvPr/>
        </p:nvSpPr>
        <p:spPr bwMode="auto">
          <a:xfrm>
            <a:off x="-2" y="838200"/>
            <a:ext cx="10058402" cy="6018116"/>
          </a:xfrm>
          <a:prstGeom prst="rect">
            <a:avLst/>
          </a:prstGeom>
          <a:solidFill>
            <a:schemeClr val="tx1">
              <a:lumMod val="65000"/>
              <a:lumOff val="35000"/>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pic>
        <p:nvPicPr>
          <p:cNvPr id="14" name="Picture 13" descr="A black and white logo&#10;&#10;AI-generated content may be incorrect.">
            <a:extLst>
              <a:ext uri="{FF2B5EF4-FFF2-40B4-BE49-F238E27FC236}">
                <a16:creationId xmlns:a16="http://schemas.microsoft.com/office/drawing/2014/main" id="{6E4A0F02-49A9-151F-3D6E-C4090D2C38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1338" y="3165919"/>
            <a:ext cx="671996" cy="436797"/>
          </a:xfrm>
          <a:prstGeom prst="rect">
            <a:avLst/>
          </a:prstGeom>
          <a:effectLst>
            <a:glow rad="25400">
              <a:schemeClr val="bg1">
                <a:alpha val="62000"/>
              </a:schemeClr>
            </a:glow>
          </a:effectLst>
        </p:spPr>
      </p:pic>
    </p:spTree>
    <p:extLst>
      <p:ext uri="{BB962C8B-B14F-4D97-AF65-F5344CB8AC3E}">
        <p14:creationId xmlns:p14="http://schemas.microsoft.com/office/powerpoint/2010/main" val="67294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98BF5-6143-45BC-6BBE-9085B019EA5A}"/>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7CA6B252-F1BA-420F-835A-C1E6EEE2A366}"/>
              </a:ext>
            </a:extLst>
          </p:cNvPr>
          <p:cNvPicPr>
            <a:picLocks noChangeAspect="1"/>
          </p:cNvPicPr>
          <p:nvPr/>
        </p:nvPicPr>
        <p:blipFill>
          <a:blip r:embed="rId2"/>
          <a:stretch>
            <a:fillRect/>
          </a:stretch>
        </p:blipFill>
        <p:spPr>
          <a:xfrm>
            <a:off x="90570" y="3719361"/>
            <a:ext cx="3483343" cy="1081239"/>
          </a:xfrm>
          <a:prstGeom prst="rect">
            <a:avLst/>
          </a:prstGeom>
        </p:spPr>
      </p:pic>
      <p:pic>
        <p:nvPicPr>
          <p:cNvPr id="3" name="Picture 2">
            <a:extLst>
              <a:ext uri="{FF2B5EF4-FFF2-40B4-BE49-F238E27FC236}">
                <a16:creationId xmlns:a16="http://schemas.microsoft.com/office/drawing/2014/main" id="{1AE89AA7-EDC2-0AA7-0488-C2C3319FABA0}"/>
              </a:ext>
            </a:extLst>
          </p:cNvPr>
          <p:cNvPicPr>
            <a:picLocks noChangeAspect="1"/>
          </p:cNvPicPr>
          <p:nvPr/>
        </p:nvPicPr>
        <p:blipFill>
          <a:blip r:embed="rId3"/>
          <a:srcRect t="5474" b="23516"/>
          <a:stretch/>
        </p:blipFill>
        <p:spPr>
          <a:xfrm>
            <a:off x="6729248" y="3736760"/>
            <a:ext cx="3329151" cy="3121240"/>
          </a:xfrm>
          <a:prstGeom prst="rect">
            <a:avLst/>
          </a:prstGeom>
        </p:spPr>
      </p:pic>
      <p:sp>
        <p:nvSpPr>
          <p:cNvPr id="45" name="Text Box 10">
            <a:extLst>
              <a:ext uri="{FF2B5EF4-FFF2-40B4-BE49-F238E27FC236}">
                <a16:creationId xmlns:a16="http://schemas.microsoft.com/office/drawing/2014/main" id="{8FA76D5B-718F-0EED-3B88-983235573A87}"/>
              </a:ext>
            </a:extLst>
          </p:cNvPr>
          <p:cNvSpPr txBox="1">
            <a:spLocks noChangeArrowheads="1"/>
          </p:cNvSpPr>
          <p:nvPr/>
        </p:nvSpPr>
        <p:spPr bwMode="auto">
          <a:xfrm>
            <a:off x="35374" y="5841315"/>
            <a:ext cx="3498311" cy="769421"/>
          </a:xfrm>
          <a:prstGeom prst="rect">
            <a:avLst/>
          </a:prstGeom>
          <a:noFill/>
          <a:ln w="9525">
            <a:noFill/>
            <a:miter lim="800000"/>
            <a:headEnd/>
            <a:tailEnd/>
          </a:ln>
        </p:spPr>
        <p:txBody>
          <a:bodyPr wrap="square" lIns="91418" tIns="45710" rIns="91418" bIns="45710">
            <a:spAutoFit/>
          </a:bodyPr>
          <a:lstStyle/>
          <a:p>
            <a:pPr algn="just"/>
            <a:endParaRPr lang="en-US" sz="200" dirty="0">
              <a:solidFill>
                <a:schemeClr val="tx1">
                  <a:lumMod val="50000"/>
                  <a:lumOff val="50000"/>
                </a:schemeClr>
              </a:solidFill>
            </a:endParaRPr>
          </a:p>
          <a:p>
            <a:pPr algn="just"/>
            <a:endParaRPr lang="en-US" sz="200" dirty="0">
              <a:solidFill>
                <a:schemeClr val="tx1">
                  <a:lumMod val="50000"/>
                  <a:lumOff val="50000"/>
                </a:schemeClr>
              </a:solidFill>
              <a:latin typeface="Raleway" panose="020B0503030101060003" pitchFamily="34" charset="0"/>
            </a:endParaRPr>
          </a:p>
          <a:p>
            <a:pPr algn="just"/>
            <a:r>
              <a:rPr lang="en-US" sz="1000" dirty="0">
                <a:solidFill>
                  <a:schemeClr val="tx1">
                    <a:lumMod val="50000"/>
                    <a:lumOff val="50000"/>
                  </a:schemeClr>
                </a:solidFill>
                <a:latin typeface="Arial Narrow" panose="020B0606020202030204" pitchFamily="34" charset="0"/>
                <a:cs typeface="Gotham Light" pitchFamily="50" charset="0"/>
              </a:rPr>
              <a:t>Sullivan Commercial Realty does not guarantee the completeness or accuracy of the information contained herein and expressly disclaims any duty, warranty or representation, express or implied, related to this information or the property  information.</a:t>
            </a:r>
          </a:p>
        </p:txBody>
      </p:sp>
      <p:pic>
        <p:nvPicPr>
          <p:cNvPr id="2" name="Picture 1" descr="A building with a parking lot and a parking lot&#10;&#10;AI-generated content may be incorrect.">
            <a:extLst>
              <a:ext uri="{FF2B5EF4-FFF2-40B4-BE49-F238E27FC236}">
                <a16:creationId xmlns:a16="http://schemas.microsoft.com/office/drawing/2014/main" id="{34FC900A-2A95-C46C-3D6B-DF6E782D3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78" y="1029855"/>
            <a:ext cx="5014528" cy="2573085"/>
          </a:xfrm>
          <a:prstGeom prst="rect">
            <a:avLst/>
          </a:prstGeom>
        </p:spPr>
      </p:pic>
      <p:pic>
        <p:nvPicPr>
          <p:cNvPr id="58" name="Picture 57">
            <a:extLst>
              <a:ext uri="{FF2B5EF4-FFF2-40B4-BE49-F238E27FC236}">
                <a16:creationId xmlns:a16="http://schemas.microsoft.com/office/drawing/2014/main" id="{B340F116-557F-FBF1-6BC0-27C31BC95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 y="6821785"/>
            <a:ext cx="3017520" cy="918743"/>
          </a:xfrm>
          <a:prstGeom prst="rect">
            <a:avLst/>
          </a:prstGeom>
        </p:spPr>
      </p:pic>
      <p:sp>
        <p:nvSpPr>
          <p:cNvPr id="59" name="TextBox 58">
            <a:extLst>
              <a:ext uri="{FF2B5EF4-FFF2-40B4-BE49-F238E27FC236}">
                <a16:creationId xmlns:a16="http://schemas.microsoft.com/office/drawing/2014/main" id="{88DCFF26-C69F-1517-1DA0-E76D94CC3086}"/>
              </a:ext>
            </a:extLst>
          </p:cNvPr>
          <p:cNvSpPr txBox="1">
            <a:spLocks noChangeArrowheads="1"/>
          </p:cNvSpPr>
          <p:nvPr/>
        </p:nvSpPr>
        <p:spPr bwMode="auto">
          <a:xfrm>
            <a:off x="-151167" y="7500489"/>
            <a:ext cx="3335528" cy="192360"/>
          </a:xfrm>
          <a:prstGeom prst="rect">
            <a:avLst/>
          </a:prstGeom>
          <a:noFill/>
          <a:ln w="9525">
            <a:noFill/>
            <a:miter lim="800000"/>
            <a:headEnd/>
            <a:tailEnd/>
          </a:ln>
        </p:spPr>
        <p:txBody>
          <a:bodyPr wrap="square">
            <a:spAutoFit/>
          </a:bodyPr>
          <a:lstStyle/>
          <a:p>
            <a:pPr algn="ctr"/>
            <a:r>
              <a:rPr lang="en-US" sz="650" b="1" dirty="0">
                <a:solidFill>
                  <a:schemeClr val="tx1">
                    <a:lumMod val="65000"/>
                    <a:lumOff val="35000"/>
                  </a:schemeClr>
                </a:solidFill>
                <a:latin typeface="Gotham Bold" pitchFamily="50" charset="0"/>
                <a:cs typeface="Gotham Bold" pitchFamily="50" charset="0"/>
              </a:rPr>
              <a:t>200 CONCORD PLAZA DR. STE 440 </a:t>
            </a:r>
            <a:r>
              <a:rPr lang="en-US" sz="650" dirty="0">
                <a:solidFill>
                  <a:schemeClr val="tx1">
                    <a:lumMod val="65000"/>
                    <a:lumOff val="35000"/>
                  </a:schemeClr>
                </a:solidFill>
                <a:latin typeface="Gotham Light" pitchFamily="50" charset="0"/>
                <a:cs typeface="Gotham Light" pitchFamily="50" charset="0"/>
              </a:rPr>
              <a:t>|</a:t>
            </a:r>
            <a:r>
              <a:rPr lang="en-US" sz="650" b="1" dirty="0">
                <a:solidFill>
                  <a:schemeClr val="tx1">
                    <a:lumMod val="65000"/>
                    <a:lumOff val="35000"/>
                  </a:schemeClr>
                </a:solidFill>
                <a:latin typeface="Gotham Bold" pitchFamily="50" charset="0"/>
                <a:cs typeface="Gotham Bold" pitchFamily="50" charset="0"/>
              </a:rPr>
              <a:t> SAN ANTONIO. TX  78216</a:t>
            </a:r>
            <a:endParaRPr lang="en-US" sz="650" b="1" dirty="0">
              <a:solidFill>
                <a:schemeClr val="tx1">
                  <a:lumMod val="65000"/>
                  <a:lumOff val="35000"/>
                </a:schemeClr>
              </a:solidFill>
              <a:latin typeface="Gotham Bold" pitchFamily="50" charset="0"/>
              <a:ea typeface="Batang" pitchFamily="18" charset="-127"/>
              <a:cs typeface="Gotham Bold" pitchFamily="50" charset="0"/>
            </a:endParaRPr>
          </a:p>
        </p:txBody>
      </p:sp>
      <p:cxnSp>
        <p:nvCxnSpPr>
          <p:cNvPr id="12" name="Straight Connector 11">
            <a:extLst>
              <a:ext uri="{FF2B5EF4-FFF2-40B4-BE49-F238E27FC236}">
                <a16:creationId xmlns:a16="http://schemas.microsoft.com/office/drawing/2014/main" id="{39F0314C-ABF1-56BB-8905-C68A09C7D2E5}"/>
              </a:ext>
            </a:extLst>
          </p:cNvPr>
          <p:cNvCxnSpPr/>
          <p:nvPr/>
        </p:nvCxnSpPr>
        <p:spPr>
          <a:xfrm>
            <a:off x="3505200" y="7090591"/>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4416D1-8B7C-8BB0-BE1C-65943D6EB573}"/>
              </a:ext>
            </a:extLst>
          </p:cNvPr>
          <p:cNvSpPr txBox="1"/>
          <p:nvPr/>
        </p:nvSpPr>
        <p:spPr>
          <a:xfrm>
            <a:off x="3505200" y="7031435"/>
            <a:ext cx="1783935" cy="615553"/>
          </a:xfrm>
          <a:prstGeom prst="rect">
            <a:avLst/>
          </a:prstGeom>
          <a:noFill/>
        </p:spPr>
        <p:txBody>
          <a:bodyPr wrap="square" rtlCol="0">
            <a:spAutoFit/>
          </a:bodyPr>
          <a:lstStyle/>
          <a:p>
            <a:r>
              <a:rPr lang="en-US" sz="1200" b="1" dirty="0">
                <a:solidFill>
                  <a:srgbClr val="D18901"/>
                </a:solidFill>
                <a:latin typeface="Gotham Light" pitchFamily="50" charset="0"/>
                <a:cs typeface="Gotham Light" pitchFamily="50" charset="0"/>
              </a:rPr>
              <a:t>sullivansa.com</a:t>
            </a:r>
          </a:p>
          <a:p>
            <a:endParaRPr lang="en-US" sz="200" b="1" dirty="0">
              <a:solidFill>
                <a:srgbClr val="CC9900"/>
              </a:solidFill>
              <a:latin typeface="Gotham Light" pitchFamily="50" charset="0"/>
              <a:cs typeface="Gotham Light" pitchFamily="50" charset="0"/>
            </a:endParaRPr>
          </a:p>
          <a:p>
            <a:r>
              <a:rPr lang="en-US" sz="1000" dirty="0">
                <a:solidFill>
                  <a:schemeClr val="tx1">
                    <a:lumMod val="50000"/>
                    <a:lumOff val="50000"/>
                  </a:schemeClr>
                </a:solidFill>
                <a:latin typeface="Arial" panose="020B0604020202020204" pitchFamily="34" charset="0"/>
                <a:cs typeface="Arial" panose="020B0604020202020204" pitchFamily="34" charset="0"/>
              </a:rPr>
              <a:t>For additional information,</a:t>
            </a:r>
          </a:p>
          <a:p>
            <a:r>
              <a:rPr lang="en-US" sz="1000" dirty="0">
                <a:solidFill>
                  <a:schemeClr val="tx1">
                    <a:lumMod val="50000"/>
                    <a:lumOff val="50000"/>
                  </a:schemeClr>
                </a:solidFill>
                <a:latin typeface="Arial" panose="020B0604020202020204" pitchFamily="34" charset="0"/>
                <a:cs typeface="Arial" panose="020B0604020202020204" pitchFamily="34" charset="0"/>
              </a:rPr>
              <a:t>contact:</a:t>
            </a:r>
          </a:p>
        </p:txBody>
      </p:sp>
      <p:cxnSp>
        <p:nvCxnSpPr>
          <p:cNvPr id="16" name="Straight Connector 15">
            <a:extLst>
              <a:ext uri="{FF2B5EF4-FFF2-40B4-BE49-F238E27FC236}">
                <a16:creationId xmlns:a16="http://schemas.microsoft.com/office/drawing/2014/main" id="{4E40744B-0810-3D13-7ED7-60B70581537B}"/>
              </a:ext>
            </a:extLst>
          </p:cNvPr>
          <p:cNvCxnSpPr/>
          <p:nvPr/>
        </p:nvCxnSpPr>
        <p:spPr>
          <a:xfrm>
            <a:off x="7696200" y="7242991"/>
            <a:ext cx="0" cy="27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9F26F3B-3D97-1F0B-D37B-992F7AB8B0B2}"/>
              </a:ext>
            </a:extLst>
          </p:cNvPr>
          <p:cNvSpPr txBox="1"/>
          <p:nvPr/>
        </p:nvSpPr>
        <p:spPr>
          <a:xfrm>
            <a:off x="616219" y="5274347"/>
            <a:ext cx="2432044" cy="400110"/>
          </a:xfrm>
          <a:prstGeom prst="rect">
            <a:avLst/>
          </a:prstGeom>
          <a:noFill/>
        </p:spPr>
        <p:txBody>
          <a:bodyPr wrap="square" lIns="45720" rIns="45720" rtlCol="0">
            <a:spAutoFit/>
          </a:bodyPr>
          <a:lstStyle/>
          <a:p>
            <a:pPr algn="ctr"/>
            <a:r>
              <a:rPr lang="en-US" sz="1000" dirty="0">
                <a:latin typeface="Gotham Light" pitchFamily="50" charset="0"/>
                <a:cs typeface="Gotham Light" pitchFamily="50" charset="0"/>
              </a:rPr>
              <a:t>$230M SF acute-care hospital + future medical / retail expansion.</a:t>
            </a:r>
          </a:p>
        </p:txBody>
      </p:sp>
      <p:sp>
        <p:nvSpPr>
          <p:cNvPr id="32" name="TextBox 31">
            <a:extLst>
              <a:ext uri="{FF2B5EF4-FFF2-40B4-BE49-F238E27FC236}">
                <a16:creationId xmlns:a16="http://schemas.microsoft.com/office/drawing/2014/main" id="{A48B7BB5-7929-C1F0-02CF-BBCC197B79A3}"/>
              </a:ext>
            </a:extLst>
          </p:cNvPr>
          <p:cNvSpPr txBox="1"/>
          <p:nvPr/>
        </p:nvSpPr>
        <p:spPr>
          <a:xfrm>
            <a:off x="5316985" y="1046202"/>
            <a:ext cx="4645934" cy="553998"/>
          </a:xfrm>
          <a:prstGeom prst="rect">
            <a:avLst/>
          </a:prstGeom>
          <a:solidFill>
            <a:schemeClr val="bg1">
              <a:lumMod val="95000"/>
            </a:schemeClr>
          </a:solidFill>
        </p:spPr>
        <p:txBody>
          <a:bodyPr wrap="square" rtlCol="0">
            <a:spAutoFit/>
          </a:bodyPr>
          <a:lstStyle/>
          <a:p>
            <a:pPr algn="ctr"/>
            <a:r>
              <a:rPr lang="en-US" sz="1500" dirty="0">
                <a:latin typeface="Gotham Bold" pitchFamily="50" charset="0"/>
                <a:cs typeface="Gotham Bold" pitchFamily="50" charset="0"/>
              </a:rPr>
              <a:t>POSITIONED IN ONE OF SAN ANTONIO’S FASTEST GROWING CORRIDORS</a:t>
            </a:r>
          </a:p>
        </p:txBody>
      </p:sp>
      <p:sp>
        <p:nvSpPr>
          <p:cNvPr id="36" name="TextBox 35">
            <a:extLst>
              <a:ext uri="{FF2B5EF4-FFF2-40B4-BE49-F238E27FC236}">
                <a16:creationId xmlns:a16="http://schemas.microsoft.com/office/drawing/2014/main" id="{F12A617D-E662-EFEB-955F-1E49BD971D65}"/>
              </a:ext>
            </a:extLst>
          </p:cNvPr>
          <p:cNvSpPr txBox="1"/>
          <p:nvPr/>
        </p:nvSpPr>
        <p:spPr>
          <a:xfrm>
            <a:off x="5229080" y="2430959"/>
            <a:ext cx="2277241" cy="769441"/>
          </a:xfrm>
          <a:prstGeom prst="rect">
            <a:avLst/>
          </a:prstGeom>
          <a:solidFill>
            <a:schemeClr val="bg1"/>
          </a:solidFill>
        </p:spPr>
        <p:txBody>
          <a:bodyPr wrap="square" rtlCol="0">
            <a:spAutoFit/>
          </a:bodyPr>
          <a:lstStyle/>
          <a:p>
            <a:r>
              <a:rPr lang="en-US" sz="1000" dirty="0">
                <a:latin typeface="Gotham Bold" pitchFamily="50" charset="0"/>
                <a:cs typeface="Gotham Bold" pitchFamily="50" charset="0"/>
              </a:rPr>
              <a:t>UTILITIES</a:t>
            </a:r>
            <a:r>
              <a:rPr lang="en-US" sz="1200" dirty="0">
                <a:latin typeface="Gotham Bold" pitchFamily="50" charset="0"/>
                <a:cs typeface="Gotham Bold" pitchFamily="50" charset="0"/>
              </a:rPr>
              <a:t>	</a:t>
            </a:r>
            <a:endParaRPr lang="en-US" sz="1200" dirty="0">
              <a:solidFill>
                <a:srgbClr val="CC9900"/>
              </a:solidFill>
              <a:latin typeface="Gotham Bold" pitchFamily="50" charset="0"/>
              <a:cs typeface="Gotham Bold" pitchFamily="50" charset="0"/>
            </a:endParaRPr>
          </a:p>
          <a:p>
            <a:pPr algn="just">
              <a:spcAft>
                <a:spcPts val="0"/>
              </a:spcAft>
            </a:pPr>
            <a:r>
              <a:rPr lang="en-US" sz="1100" dirty="0">
                <a:latin typeface="Gotham Light" pitchFamily="50" charset="0"/>
                <a:cs typeface="Gotham Light" pitchFamily="50" charset="0"/>
              </a:rPr>
              <a:t>AVAILABLE</a:t>
            </a:r>
          </a:p>
          <a:p>
            <a:pPr algn="just">
              <a:spcAft>
                <a:spcPts val="600"/>
              </a:spcAft>
            </a:pPr>
            <a:r>
              <a:rPr lang="en-US" sz="700" dirty="0">
                <a:latin typeface="Raleway" panose="020B0503030101060003" pitchFamily="34" charset="0"/>
              </a:rPr>
              <a:t>Prospective buyers should retain an independent engineer to verify the location, accessibility and capacity of all utilities for buyer’s intended use</a:t>
            </a:r>
            <a:r>
              <a:rPr lang="en-US" sz="700" i="1" dirty="0"/>
              <a:t>.</a:t>
            </a:r>
            <a:endParaRPr lang="en-US" sz="700" dirty="0">
              <a:latin typeface="Gotham Bold" pitchFamily="50" charset="0"/>
              <a:cs typeface="Gotham Bold" pitchFamily="50" charset="0"/>
            </a:endParaRPr>
          </a:p>
        </p:txBody>
      </p:sp>
      <p:sp>
        <p:nvSpPr>
          <p:cNvPr id="38" name="Text Box 9">
            <a:extLst>
              <a:ext uri="{FF2B5EF4-FFF2-40B4-BE49-F238E27FC236}">
                <a16:creationId xmlns:a16="http://schemas.microsoft.com/office/drawing/2014/main" id="{EA3697B8-7FC1-A585-B60F-505E42C703D1}"/>
              </a:ext>
            </a:extLst>
          </p:cNvPr>
          <p:cNvSpPr txBox="1">
            <a:spLocks noChangeArrowheads="1"/>
          </p:cNvSpPr>
          <p:nvPr/>
        </p:nvSpPr>
        <p:spPr bwMode="auto">
          <a:xfrm>
            <a:off x="7622930" y="7045449"/>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ZACH DAVIS</a:t>
            </a:r>
          </a:p>
          <a:p>
            <a:pPr algn="ctr"/>
            <a:r>
              <a:rPr lang="en-US" sz="1300" dirty="0">
                <a:solidFill>
                  <a:schemeClr val="tx1">
                    <a:lumMod val="75000"/>
                    <a:lumOff val="25000"/>
                  </a:schemeClr>
                </a:solidFill>
                <a:latin typeface="Gotham Bold" pitchFamily="50" charset="0"/>
                <a:cs typeface="Gotham Bold" pitchFamily="50" charset="0"/>
              </a:rPr>
              <a:t>210 341 9292 x309</a:t>
            </a:r>
          </a:p>
          <a:p>
            <a:pPr algn="ctr"/>
            <a:r>
              <a:rPr lang="en-US" sz="1050" b="1" dirty="0">
                <a:solidFill>
                  <a:schemeClr val="tx1">
                    <a:lumMod val="75000"/>
                    <a:lumOff val="25000"/>
                  </a:schemeClr>
                </a:solidFill>
                <a:latin typeface="Gotham Light" pitchFamily="50" charset="0"/>
                <a:cs typeface="Gotham Light" pitchFamily="50" charset="0"/>
              </a:rPr>
              <a:t>zdavis@sullivansa.com</a:t>
            </a:r>
          </a:p>
        </p:txBody>
      </p:sp>
      <p:sp>
        <p:nvSpPr>
          <p:cNvPr id="39" name="Text Box 9">
            <a:extLst>
              <a:ext uri="{FF2B5EF4-FFF2-40B4-BE49-F238E27FC236}">
                <a16:creationId xmlns:a16="http://schemas.microsoft.com/office/drawing/2014/main" id="{D85D75E5-D9BE-2450-1596-43F4D138CE40}"/>
              </a:ext>
            </a:extLst>
          </p:cNvPr>
          <p:cNvSpPr txBox="1">
            <a:spLocks noChangeArrowheads="1"/>
          </p:cNvSpPr>
          <p:nvPr/>
        </p:nvSpPr>
        <p:spPr bwMode="auto">
          <a:xfrm>
            <a:off x="5316984" y="7051952"/>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JAMIE SULLIVAN</a:t>
            </a:r>
          </a:p>
          <a:p>
            <a:pPr algn="ctr"/>
            <a:r>
              <a:rPr lang="en-US" sz="1300" dirty="0">
                <a:solidFill>
                  <a:schemeClr val="tx1">
                    <a:lumMod val="75000"/>
                    <a:lumOff val="25000"/>
                  </a:schemeClr>
                </a:solidFill>
                <a:latin typeface="Gotham Bold" pitchFamily="50" charset="0"/>
                <a:cs typeface="Gotham Bold" pitchFamily="50" charset="0"/>
              </a:rPr>
              <a:t>210 341 9292 x304</a:t>
            </a:r>
          </a:p>
          <a:p>
            <a:pPr algn="ctr"/>
            <a:r>
              <a:rPr lang="en-US" sz="1050" b="1" dirty="0">
                <a:solidFill>
                  <a:schemeClr val="tx1">
                    <a:lumMod val="75000"/>
                    <a:lumOff val="25000"/>
                  </a:schemeClr>
                </a:solidFill>
                <a:latin typeface="Gotham Light" pitchFamily="50" charset="0"/>
                <a:cs typeface="Gotham Light" pitchFamily="50" charset="0"/>
              </a:rPr>
              <a:t>jsullivan@sullivansa.com</a:t>
            </a:r>
          </a:p>
        </p:txBody>
      </p:sp>
      <p:sp>
        <p:nvSpPr>
          <p:cNvPr id="41" name="TextBox 40">
            <a:extLst>
              <a:ext uri="{FF2B5EF4-FFF2-40B4-BE49-F238E27FC236}">
                <a16:creationId xmlns:a16="http://schemas.microsoft.com/office/drawing/2014/main" id="{760281BD-5F4E-FA21-804A-6F8FB300B48B}"/>
              </a:ext>
            </a:extLst>
          </p:cNvPr>
          <p:cNvSpPr txBox="1"/>
          <p:nvPr/>
        </p:nvSpPr>
        <p:spPr>
          <a:xfrm>
            <a:off x="10645" y="4800600"/>
            <a:ext cx="3470744" cy="492443"/>
          </a:xfrm>
          <a:prstGeom prst="rect">
            <a:avLst/>
          </a:prstGeom>
          <a:noFill/>
        </p:spPr>
        <p:txBody>
          <a:bodyPr wrap="square" rtlCol="0">
            <a:spAutoFit/>
          </a:bodyPr>
          <a:lstStyle/>
          <a:p>
            <a:pPr algn="ctr"/>
            <a:r>
              <a:rPr lang="en-US" sz="1400" dirty="0">
                <a:latin typeface="Gotham Bold" pitchFamily="50" charset="0"/>
                <a:cs typeface="Gotham Bold" pitchFamily="50" charset="0"/>
              </a:rPr>
              <a:t>WESTOVER HILLS BAPTIST</a:t>
            </a:r>
          </a:p>
          <a:p>
            <a:pPr algn="ctr"/>
            <a:r>
              <a:rPr lang="en-US" sz="1200" dirty="0">
                <a:latin typeface="Gotham Bold" pitchFamily="50" charset="0"/>
                <a:cs typeface="Gotham Bold" pitchFamily="50" charset="0"/>
              </a:rPr>
              <a:t>72 ACRE MEDICAL CAMPUS </a:t>
            </a:r>
          </a:p>
        </p:txBody>
      </p:sp>
      <p:cxnSp>
        <p:nvCxnSpPr>
          <p:cNvPr id="4" name="Straight Connector 3">
            <a:extLst>
              <a:ext uri="{FF2B5EF4-FFF2-40B4-BE49-F238E27FC236}">
                <a16:creationId xmlns:a16="http://schemas.microsoft.com/office/drawing/2014/main" id="{6525AA57-4452-85E3-FEEC-ADFF2AE29A21}"/>
              </a:ext>
            </a:extLst>
          </p:cNvPr>
          <p:cNvCxnSpPr>
            <a:cxnSpLocks/>
          </p:cNvCxnSpPr>
          <p:nvPr/>
        </p:nvCxnSpPr>
        <p:spPr bwMode="auto">
          <a:xfrm>
            <a:off x="98057" y="5867400"/>
            <a:ext cx="3483341"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pic>
        <p:nvPicPr>
          <p:cNvPr id="31" name="Picture 5" descr="http://upload.wikimedia.org/wikipedia/commons/thumb/3/37/Texas_Loop_1604.svg/384px-Texas_Loop_1604.svg.png">
            <a:extLst>
              <a:ext uri="{FF2B5EF4-FFF2-40B4-BE49-F238E27FC236}">
                <a16:creationId xmlns:a16="http://schemas.microsoft.com/office/drawing/2014/main" id="{8C12BEEB-95AD-36B8-F06D-6E8238341EC9}"/>
              </a:ext>
            </a:extLst>
          </p:cNvPr>
          <p:cNvPicPr>
            <a:picLocks noChangeAspect="1" noChangeArrowheads="1"/>
          </p:cNvPicPr>
          <p:nvPr/>
        </p:nvPicPr>
        <p:blipFill>
          <a:blip r:embed="rId6" cstate="print"/>
          <a:srcRect/>
          <a:stretch>
            <a:fillRect/>
          </a:stretch>
        </p:blipFill>
        <p:spPr bwMode="auto">
          <a:xfrm>
            <a:off x="152400" y="2362371"/>
            <a:ext cx="243125" cy="243125"/>
          </a:xfrm>
          <a:prstGeom prst="rect">
            <a:avLst/>
          </a:prstGeom>
          <a:noFill/>
        </p:spPr>
      </p:pic>
      <p:pic>
        <p:nvPicPr>
          <p:cNvPr id="7" name="Picture 6" descr="A map of a neighborhood&#10;&#10;Description automatically generated">
            <a:extLst>
              <a:ext uri="{FF2B5EF4-FFF2-40B4-BE49-F238E27FC236}">
                <a16:creationId xmlns:a16="http://schemas.microsoft.com/office/drawing/2014/main" id="{A624798A-5A08-1DEF-C9BD-F3D0C6CFCE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4405573"/>
            <a:ext cx="2251757" cy="2454433"/>
          </a:xfrm>
          <a:prstGeom prst="rect">
            <a:avLst/>
          </a:prstGeom>
        </p:spPr>
      </p:pic>
      <p:sp>
        <p:nvSpPr>
          <p:cNvPr id="8" name="TextBox 7">
            <a:extLst>
              <a:ext uri="{FF2B5EF4-FFF2-40B4-BE49-F238E27FC236}">
                <a16:creationId xmlns:a16="http://schemas.microsoft.com/office/drawing/2014/main" id="{E257E545-3ACC-1108-3237-FAA3369D9957}"/>
              </a:ext>
            </a:extLst>
          </p:cNvPr>
          <p:cNvSpPr txBox="1"/>
          <p:nvPr/>
        </p:nvSpPr>
        <p:spPr>
          <a:xfrm>
            <a:off x="7322490" y="1692131"/>
            <a:ext cx="2802891" cy="822469"/>
          </a:xfrm>
          <a:prstGeom prst="rect">
            <a:avLst/>
          </a:prstGeom>
          <a:noFill/>
        </p:spPr>
        <p:txBody>
          <a:bodyPr wrap="square" rtlCol="0">
            <a:spAutoFit/>
          </a:bodyPr>
          <a:lstStyle/>
          <a:p>
            <a:pPr marL="228600" marR="0">
              <a:lnSpc>
                <a:spcPct val="115000"/>
              </a:lnSpc>
              <a:buNone/>
              <a:tabLst>
                <a:tab pos="581025" algn="l"/>
              </a:tabLst>
            </a:pPr>
            <a:r>
              <a:rPr lang="en-US" sz="1200" dirty="0">
                <a:solidFill>
                  <a:srgbClr val="C48404"/>
                </a:solidFill>
                <a:effectLst/>
                <a:latin typeface="Gotham Bold" pitchFamily="50" charset="0"/>
                <a:ea typeface="Calibri" panose="020F0502020204030204" pitchFamily="34" charset="0"/>
                <a:cs typeface="Calibri" panose="020F0502020204030204" pitchFamily="34" charset="0"/>
              </a:rPr>
              <a:t>WEST POINTE WEST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buNone/>
              <a:tabLst>
                <a:tab pos="581025" algn="l"/>
              </a:tabLst>
            </a:pPr>
            <a:r>
              <a:rPr lang="en-US" sz="1200" dirty="0">
                <a:solidFill>
                  <a:srgbClr val="000000"/>
                </a:solidFill>
                <a:effectLst/>
                <a:latin typeface="Gotham Light" pitchFamily="50" charset="0"/>
                <a:ea typeface="Calibri" panose="020F0502020204030204" pitchFamily="34" charset="0"/>
                <a:cs typeface="Calibri" panose="020F0502020204030204" pitchFamily="34" charset="0"/>
              </a:rPr>
              <a:t>Talley Rd. &amp; Galm Rd. &amp; Alamo Ranch Parkway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457200" algn="just">
              <a:lnSpc>
                <a:spcPct val="105000"/>
              </a:lnSpc>
              <a:buNone/>
              <a:tabLst>
                <a:tab pos="0" algn="l"/>
              </a:tabLst>
            </a:pPr>
            <a:r>
              <a:rPr lang="en-US" sz="600" dirty="0">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C5EB1E05-FAEF-5A2E-FB82-92651BEA3A6F}"/>
              </a:ext>
            </a:extLst>
          </p:cNvPr>
          <p:cNvSpPr txBox="1"/>
          <p:nvPr/>
        </p:nvSpPr>
        <p:spPr>
          <a:xfrm>
            <a:off x="5018785" y="1692131"/>
            <a:ext cx="2578504" cy="822469"/>
          </a:xfrm>
          <a:prstGeom prst="rect">
            <a:avLst/>
          </a:prstGeom>
          <a:noFill/>
        </p:spPr>
        <p:txBody>
          <a:bodyPr wrap="square" rtlCol="0">
            <a:spAutoFit/>
          </a:bodyPr>
          <a:lstStyle/>
          <a:p>
            <a:pPr marL="228600" marR="0">
              <a:lnSpc>
                <a:spcPct val="115000"/>
              </a:lnSpc>
              <a:buNone/>
              <a:tabLst>
                <a:tab pos="581025" algn="l"/>
              </a:tabLst>
            </a:pPr>
            <a:r>
              <a:rPr lang="en-US" sz="1200" dirty="0">
                <a:solidFill>
                  <a:srgbClr val="C48404"/>
                </a:solidFill>
                <a:effectLst/>
                <a:latin typeface="Gotham Bold" pitchFamily="50" charset="0"/>
                <a:ea typeface="Calibri" panose="020F0502020204030204" pitchFamily="34" charset="0"/>
                <a:cs typeface="Calibri" panose="020F0502020204030204" pitchFamily="34" charset="0"/>
              </a:rPr>
              <a:t>WEST POINTE EAST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buNone/>
              <a:tabLst>
                <a:tab pos="581025" algn="l"/>
              </a:tabLst>
            </a:pPr>
            <a:r>
              <a:rPr lang="en-US" sz="1200" dirty="0">
                <a:solidFill>
                  <a:srgbClr val="000000"/>
                </a:solidFill>
                <a:effectLst/>
                <a:latin typeface="Gotham Light" pitchFamily="50" charset="0"/>
                <a:ea typeface="Calibri" panose="020F0502020204030204" pitchFamily="34" charset="0"/>
                <a:cs typeface="Calibri" panose="020F0502020204030204" pitchFamily="34" charset="0"/>
              </a:rPr>
              <a:t>Loop 1604 @ Wiseman Blvd &amp; Talley 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457200" algn="just">
              <a:lnSpc>
                <a:spcPct val="105000"/>
              </a:lnSpc>
              <a:buNone/>
              <a:tabLst>
                <a:tab pos="0" algn="l"/>
              </a:tabLst>
            </a:pPr>
            <a:r>
              <a:rPr lang="en-US" sz="600" dirty="0">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942219C1-97A4-E268-7034-F080A7D40A78}"/>
              </a:ext>
            </a:extLst>
          </p:cNvPr>
          <p:cNvSpPr txBox="1"/>
          <p:nvPr/>
        </p:nvSpPr>
        <p:spPr>
          <a:xfrm>
            <a:off x="273962" y="862014"/>
            <a:ext cx="2012038" cy="392415"/>
          </a:xfrm>
          <a:prstGeom prst="rect">
            <a:avLst/>
          </a:prstGeom>
          <a:solidFill>
            <a:srgbClr val="CC9900"/>
          </a:solidFill>
        </p:spPr>
        <p:txBody>
          <a:bodyPr wrap="square" rtlCol="0">
            <a:spAutoFit/>
          </a:bodyPr>
          <a:lstStyle/>
          <a:p>
            <a:pPr algn="ctr"/>
            <a:r>
              <a:rPr lang="en-US" sz="900" dirty="0">
                <a:solidFill>
                  <a:schemeClr val="bg1"/>
                </a:solidFill>
                <a:latin typeface="Gotham Bold" pitchFamily="50" charset="0"/>
                <a:cs typeface="Gotham Bold" pitchFamily="50" charset="0"/>
              </a:rPr>
              <a:t>AREA DEVELOPMENT</a:t>
            </a:r>
          </a:p>
          <a:p>
            <a:pPr algn="ctr"/>
            <a:r>
              <a:rPr lang="en-US" sz="1050" dirty="0">
                <a:solidFill>
                  <a:schemeClr val="bg1"/>
                </a:solidFill>
                <a:latin typeface="Gotham Bold" pitchFamily="50" charset="0"/>
                <a:cs typeface="Gotham Bold" pitchFamily="50" charset="0"/>
              </a:rPr>
              <a:t>WEST POINTE EAST</a:t>
            </a:r>
          </a:p>
        </p:txBody>
      </p:sp>
      <p:sp>
        <p:nvSpPr>
          <p:cNvPr id="22" name="TextBox 21">
            <a:extLst>
              <a:ext uri="{FF2B5EF4-FFF2-40B4-BE49-F238E27FC236}">
                <a16:creationId xmlns:a16="http://schemas.microsoft.com/office/drawing/2014/main" id="{5CBBC687-1A09-593B-0A80-D0F2FE78D01A}"/>
              </a:ext>
            </a:extLst>
          </p:cNvPr>
          <p:cNvSpPr txBox="1"/>
          <p:nvPr/>
        </p:nvSpPr>
        <p:spPr>
          <a:xfrm>
            <a:off x="3811178" y="3721212"/>
            <a:ext cx="2012038" cy="392415"/>
          </a:xfrm>
          <a:prstGeom prst="rect">
            <a:avLst/>
          </a:prstGeom>
          <a:solidFill>
            <a:srgbClr val="CC9900"/>
          </a:solidFill>
        </p:spPr>
        <p:txBody>
          <a:bodyPr wrap="square" rtlCol="0">
            <a:spAutoFit/>
          </a:bodyPr>
          <a:lstStyle/>
          <a:p>
            <a:pPr algn="ctr"/>
            <a:r>
              <a:rPr lang="en-US" sz="900" dirty="0">
                <a:solidFill>
                  <a:schemeClr val="bg1"/>
                </a:solidFill>
                <a:latin typeface="Gotham Bold" pitchFamily="50" charset="0"/>
                <a:cs typeface="Gotham Bold" pitchFamily="50" charset="0"/>
              </a:rPr>
              <a:t>AREA DEVELOPMENT</a:t>
            </a:r>
          </a:p>
          <a:p>
            <a:pPr algn="ctr"/>
            <a:r>
              <a:rPr lang="en-US" sz="1050" dirty="0">
                <a:solidFill>
                  <a:schemeClr val="bg1"/>
                </a:solidFill>
                <a:latin typeface="Gotham Bold" pitchFamily="50" charset="0"/>
                <a:cs typeface="Gotham Bold" pitchFamily="50" charset="0"/>
              </a:rPr>
              <a:t>WEST POINTE WEST</a:t>
            </a:r>
          </a:p>
        </p:txBody>
      </p:sp>
      <p:sp>
        <p:nvSpPr>
          <p:cNvPr id="24" name="TextBox 23">
            <a:extLst>
              <a:ext uri="{FF2B5EF4-FFF2-40B4-BE49-F238E27FC236}">
                <a16:creationId xmlns:a16="http://schemas.microsoft.com/office/drawing/2014/main" id="{B8A20970-F49D-60D7-332C-9E59D6024A39}"/>
              </a:ext>
            </a:extLst>
          </p:cNvPr>
          <p:cNvSpPr txBox="1"/>
          <p:nvPr/>
        </p:nvSpPr>
        <p:spPr>
          <a:xfrm>
            <a:off x="3517747" y="4113627"/>
            <a:ext cx="2802891" cy="346954"/>
          </a:xfrm>
          <a:prstGeom prst="rect">
            <a:avLst/>
          </a:prstGeom>
          <a:noFill/>
        </p:spPr>
        <p:txBody>
          <a:bodyPr wrap="square" rtlCol="0">
            <a:spAutoFit/>
          </a:bodyPr>
          <a:lstStyle/>
          <a:p>
            <a:pPr marL="228600" marR="0" algn="just">
              <a:lnSpc>
                <a:spcPct val="105000"/>
              </a:lnSpc>
              <a:buNone/>
              <a:tabLst>
                <a:tab pos="0" algn="l"/>
              </a:tabLst>
            </a:pPr>
            <a:r>
              <a:rPr lang="en-US" sz="1000" dirty="0">
                <a:effectLst/>
                <a:latin typeface="Gotham Light" pitchFamily="50" charset="0"/>
                <a:ea typeface="Calibri" panose="020F0502020204030204" pitchFamily="34" charset="0"/>
                <a:cs typeface="Gotham Light" pitchFamily="50" charset="0"/>
              </a:rPr>
              <a:t>1,100± ACS by DR Horton</a:t>
            </a:r>
          </a:p>
          <a:p>
            <a:pPr marL="228600" marR="0" indent="457200" algn="just">
              <a:lnSpc>
                <a:spcPct val="105000"/>
              </a:lnSpc>
              <a:buNone/>
              <a:tabLst>
                <a:tab pos="0" algn="l"/>
              </a:tabLst>
            </a:pPr>
            <a:r>
              <a:rPr lang="en-US" sz="600" dirty="0">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D3CB46B0-5CA6-8851-B2FD-ED49143A6BA1}"/>
              </a:ext>
            </a:extLst>
          </p:cNvPr>
          <p:cNvSpPr txBox="1"/>
          <p:nvPr/>
        </p:nvSpPr>
        <p:spPr>
          <a:xfrm>
            <a:off x="6705600" y="4749687"/>
            <a:ext cx="693090" cy="492443"/>
          </a:xfrm>
          <a:prstGeom prst="rect">
            <a:avLst/>
          </a:prstGeom>
          <a:noFill/>
          <a:effectLst>
            <a:glow rad="1206500">
              <a:schemeClr val="accent1">
                <a:alpha val="0"/>
              </a:schemeClr>
            </a:glow>
          </a:effectLst>
        </p:spPr>
        <p:txBody>
          <a:bodyPr wrap="square" rtlCol="0">
            <a:spAutoFit/>
          </a:bodyPr>
          <a:lstStyle/>
          <a:p>
            <a:pPr algn="ctr"/>
            <a:r>
              <a:rPr lang="en-US" sz="1300" dirty="0">
                <a:solidFill>
                  <a:schemeClr val="tx1">
                    <a:lumMod val="65000"/>
                    <a:lumOff val="35000"/>
                  </a:schemeClr>
                </a:solidFill>
                <a:effectLst>
                  <a:glow rad="177800">
                    <a:schemeClr val="bg1">
                      <a:lumMod val="95000"/>
                      <a:alpha val="72000"/>
                    </a:schemeClr>
                  </a:glow>
                </a:effectLst>
                <a:latin typeface="Gill Sans MT Condensed" panose="020B0506020104020203" pitchFamily="34" charset="0"/>
              </a:rPr>
              <a:t>ALAMO</a:t>
            </a:r>
          </a:p>
          <a:p>
            <a:pPr algn="ctr"/>
            <a:r>
              <a:rPr lang="en-US" sz="1300" dirty="0">
                <a:solidFill>
                  <a:schemeClr val="tx1">
                    <a:lumMod val="65000"/>
                    <a:lumOff val="35000"/>
                  </a:schemeClr>
                </a:solidFill>
                <a:effectLst>
                  <a:glow rad="177800">
                    <a:schemeClr val="bg1">
                      <a:lumMod val="95000"/>
                      <a:alpha val="72000"/>
                    </a:schemeClr>
                  </a:glow>
                </a:effectLst>
                <a:latin typeface="Gill Sans MT Condensed" panose="020B0506020104020203" pitchFamily="34" charset="0"/>
              </a:rPr>
              <a:t>RANCH</a:t>
            </a:r>
          </a:p>
        </p:txBody>
      </p:sp>
      <p:sp>
        <p:nvSpPr>
          <p:cNvPr id="6" name="TextBox 5">
            <a:extLst>
              <a:ext uri="{FF2B5EF4-FFF2-40B4-BE49-F238E27FC236}">
                <a16:creationId xmlns:a16="http://schemas.microsoft.com/office/drawing/2014/main" id="{E5698107-A87C-5327-B6B6-13740AE2D766}"/>
              </a:ext>
            </a:extLst>
          </p:cNvPr>
          <p:cNvSpPr txBox="1"/>
          <p:nvPr/>
        </p:nvSpPr>
        <p:spPr>
          <a:xfrm>
            <a:off x="6729626" y="3716179"/>
            <a:ext cx="3328773" cy="246221"/>
          </a:xfrm>
          <a:prstGeom prst="rect">
            <a:avLst/>
          </a:prstGeom>
          <a:solidFill>
            <a:schemeClr val="bg1">
              <a:lumMod val="95000"/>
            </a:schemeClr>
          </a:solidFill>
        </p:spPr>
        <p:txBody>
          <a:bodyPr wrap="square" lIns="182880" rIns="182880" rtlCol="0">
            <a:spAutoFit/>
          </a:bodyPr>
          <a:lstStyle/>
          <a:p>
            <a:pPr algn="ctr"/>
            <a:r>
              <a:rPr lang="en-US" sz="1000" dirty="0">
                <a:latin typeface="Gotham Bold" pitchFamily="50" charset="0"/>
                <a:cs typeface="Gotham Bold" pitchFamily="50" charset="0"/>
              </a:rPr>
              <a:t>WESTOVER HILLS @ ALAMO RANCH</a:t>
            </a:r>
            <a:endParaRPr lang="en-US" sz="1000" dirty="0">
              <a:solidFill>
                <a:srgbClr val="CC9900"/>
              </a:solidFill>
              <a:latin typeface="Gotham Bold" pitchFamily="50" charset="0"/>
              <a:cs typeface="Gotham Bold" pitchFamily="50" charset="0"/>
            </a:endParaRPr>
          </a:p>
        </p:txBody>
      </p:sp>
      <p:sp>
        <p:nvSpPr>
          <p:cNvPr id="44" name="TextBox 43">
            <a:extLst>
              <a:ext uri="{FF2B5EF4-FFF2-40B4-BE49-F238E27FC236}">
                <a16:creationId xmlns:a16="http://schemas.microsoft.com/office/drawing/2014/main" id="{12B8C6FE-B022-7AA5-0786-C1459A316A79}"/>
              </a:ext>
            </a:extLst>
          </p:cNvPr>
          <p:cNvSpPr txBox="1"/>
          <p:nvPr/>
        </p:nvSpPr>
        <p:spPr>
          <a:xfrm>
            <a:off x="7569226" y="2461445"/>
            <a:ext cx="2427196" cy="984885"/>
          </a:xfrm>
          <a:prstGeom prst="rect">
            <a:avLst/>
          </a:prstGeom>
          <a:noFill/>
        </p:spPr>
        <p:txBody>
          <a:bodyPr wrap="square" rtlCol="0">
            <a:spAutoFit/>
          </a:bodyPr>
          <a:lstStyle/>
          <a:p>
            <a:r>
              <a:rPr lang="en-US" sz="1000" dirty="0">
                <a:latin typeface="Gotham Bold" pitchFamily="50" charset="0"/>
                <a:cs typeface="Gotham Bold" pitchFamily="50" charset="0"/>
              </a:rPr>
              <a:t>ZONING</a:t>
            </a:r>
            <a:br>
              <a:rPr lang="en-US" sz="1000" dirty="0">
                <a:latin typeface="Gotham Bold" pitchFamily="50" charset="0"/>
                <a:cs typeface="Gotham Bold" pitchFamily="50" charset="0"/>
              </a:rPr>
            </a:br>
            <a:r>
              <a:rPr lang="en-US" sz="1100" dirty="0">
                <a:latin typeface="Gotham Light" pitchFamily="50" charset="0"/>
                <a:cs typeface="Gotham Light" pitchFamily="50" charset="0"/>
              </a:rPr>
              <a:t>OCL</a:t>
            </a:r>
            <a:endParaRPr lang="en-US" sz="1100" dirty="0">
              <a:latin typeface="Gotham Bold" pitchFamily="50" charset="0"/>
              <a:cs typeface="Gotham Bold" pitchFamily="50" charset="0"/>
            </a:endParaRPr>
          </a:p>
          <a:p>
            <a:endParaRPr lang="en-US" sz="500" dirty="0">
              <a:latin typeface="Gotham Bold" pitchFamily="50" charset="0"/>
              <a:cs typeface="Gotham Bold" pitchFamily="50" charset="0"/>
            </a:endParaRPr>
          </a:p>
          <a:p>
            <a:r>
              <a:rPr lang="en-US" sz="1050" dirty="0">
                <a:latin typeface="Gotham Bold" pitchFamily="50" charset="0"/>
                <a:cs typeface="Gotham Bold" pitchFamily="50" charset="0"/>
              </a:rPr>
              <a:t>SALE PRICE</a:t>
            </a:r>
            <a:br>
              <a:rPr lang="en-US" sz="1050" dirty="0">
                <a:latin typeface="Gotham Bold" pitchFamily="50" charset="0"/>
                <a:cs typeface="Gotham Bold" pitchFamily="50" charset="0"/>
              </a:rPr>
            </a:br>
            <a:r>
              <a:rPr lang="en-US" sz="1100" dirty="0">
                <a:latin typeface="Gotham Light" pitchFamily="50" charset="0"/>
                <a:cs typeface="Gotham Light" pitchFamily="50" charset="0"/>
              </a:rPr>
              <a:t>CONTACT BROKER FOR PRICING &amp; SITE AVAILABILITY</a:t>
            </a:r>
          </a:p>
        </p:txBody>
      </p:sp>
      <p:sp>
        <p:nvSpPr>
          <p:cNvPr id="11" name="Rectangular Callout 51">
            <a:extLst>
              <a:ext uri="{FF2B5EF4-FFF2-40B4-BE49-F238E27FC236}">
                <a16:creationId xmlns:a16="http://schemas.microsoft.com/office/drawing/2014/main" id="{FAC235FC-BCC5-A6DA-387F-A8AE1665E57C}"/>
              </a:ext>
            </a:extLst>
          </p:cNvPr>
          <p:cNvSpPr/>
          <p:nvPr/>
        </p:nvSpPr>
        <p:spPr>
          <a:xfrm>
            <a:off x="6176619" y="5640734"/>
            <a:ext cx="1105259" cy="396687"/>
          </a:xfrm>
          <a:prstGeom prst="wedgeRectCallout">
            <a:avLst>
              <a:gd name="adj1" fmla="val 48316"/>
              <a:gd name="adj2" fmla="val -136270"/>
            </a:avLst>
          </a:prstGeom>
          <a:solidFill>
            <a:schemeClr val="bg1"/>
          </a:solidFill>
          <a:ln>
            <a:solidFill>
              <a:srgbClr val="CC9900"/>
            </a:solidFill>
          </a:ln>
          <a:effectLst>
            <a:glow>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latin typeface="Gotham Bold" pitchFamily="50" charset="0"/>
                <a:cs typeface="Gotham Bold" pitchFamily="50" charset="0"/>
              </a:rPr>
              <a:t>SITES AVAILABLE</a:t>
            </a:r>
          </a:p>
        </p:txBody>
      </p:sp>
      <p:pic>
        <p:nvPicPr>
          <p:cNvPr id="9" name="Picture 8" descr="A black and white logo&#10;&#10;AI-generated content may be incorrect.">
            <a:extLst>
              <a:ext uri="{FF2B5EF4-FFF2-40B4-BE49-F238E27FC236}">
                <a16:creationId xmlns:a16="http://schemas.microsoft.com/office/drawing/2014/main" id="{7981352F-72E5-3CDA-C5AC-A8432D2502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1906" y="4175250"/>
            <a:ext cx="842619" cy="547703"/>
          </a:xfrm>
          <a:prstGeom prst="rect">
            <a:avLst/>
          </a:prstGeom>
        </p:spPr>
      </p:pic>
      <p:pic>
        <p:nvPicPr>
          <p:cNvPr id="19" name="Picture 18" descr="A blue and black sign&#10;&#10;AI-generated content may be incorrect.">
            <a:extLst>
              <a:ext uri="{FF2B5EF4-FFF2-40B4-BE49-F238E27FC236}">
                <a16:creationId xmlns:a16="http://schemas.microsoft.com/office/drawing/2014/main" id="{E6D9D423-4947-07B9-9D2D-9B593E870E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9135" y="4681646"/>
            <a:ext cx="1068162" cy="412005"/>
          </a:xfrm>
          <a:prstGeom prst="rect">
            <a:avLst/>
          </a:prstGeom>
        </p:spPr>
      </p:pic>
      <p:sp>
        <p:nvSpPr>
          <p:cNvPr id="20" name="TextBox 19">
            <a:extLst>
              <a:ext uri="{FF2B5EF4-FFF2-40B4-BE49-F238E27FC236}">
                <a16:creationId xmlns:a16="http://schemas.microsoft.com/office/drawing/2014/main" id="{863BF8F9-7165-F4D2-84EE-9FC3B95DBF18}"/>
              </a:ext>
            </a:extLst>
          </p:cNvPr>
          <p:cNvSpPr txBox="1"/>
          <p:nvPr/>
        </p:nvSpPr>
        <p:spPr>
          <a:xfrm rot="21080329">
            <a:off x="3389853" y="2631026"/>
            <a:ext cx="840294" cy="269304"/>
          </a:xfrm>
          <a:prstGeom prst="rect">
            <a:avLst/>
          </a:prstGeom>
          <a:noFill/>
        </p:spPr>
        <p:txBody>
          <a:bodyPr wrap="none" rtlCol="0">
            <a:spAutoFit/>
          </a:bodyPr>
          <a:lstStyle/>
          <a:p>
            <a:pPr algn="ctr"/>
            <a:r>
              <a:rPr lang="en-US" sz="1150" dirty="0">
                <a:solidFill>
                  <a:schemeClr val="bg1"/>
                </a:solidFill>
                <a:effectLst>
                  <a:glow rad="114300">
                    <a:schemeClr val="tx1">
                      <a:alpha val="95000"/>
                    </a:schemeClr>
                  </a:glow>
                </a:effectLst>
                <a:latin typeface="Gill Sans MT Condensed" panose="020B0506020104020203" pitchFamily="34" charset="0"/>
              </a:rPr>
              <a:t>WISEMAN BLVD</a:t>
            </a:r>
          </a:p>
        </p:txBody>
      </p:sp>
      <p:sp>
        <p:nvSpPr>
          <p:cNvPr id="10" name="TextBox 9">
            <a:extLst>
              <a:ext uri="{FF2B5EF4-FFF2-40B4-BE49-F238E27FC236}">
                <a16:creationId xmlns:a16="http://schemas.microsoft.com/office/drawing/2014/main" id="{CDC3090F-0DF5-B7B4-B796-178D5A75679A}"/>
              </a:ext>
            </a:extLst>
          </p:cNvPr>
          <p:cNvSpPr txBox="1"/>
          <p:nvPr/>
        </p:nvSpPr>
        <p:spPr>
          <a:xfrm>
            <a:off x="6705600" y="203741"/>
            <a:ext cx="3352800" cy="313932"/>
          </a:xfrm>
          <a:prstGeom prst="rect">
            <a:avLst/>
          </a:prstGeom>
          <a:solidFill>
            <a:schemeClr val="bg2"/>
          </a:solidFill>
        </p:spPr>
        <p:txBody>
          <a:bodyPr wrap="square" lIns="18288" tIns="18288" rIns="18288" bIns="18288" rtlCol="0">
            <a:spAutoFit/>
          </a:bodyPr>
          <a:lstStyle/>
          <a:p>
            <a:r>
              <a:rPr lang="en-US" sz="1400" dirty="0">
                <a:solidFill>
                  <a:schemeClr val="bg1"/>
                </a:solidFill>
                <a:latin typeface="Gotham Bold" pitchFamily="50" charset="0"/>
                <a:cs typeface="Gotham Bold" pitchFamily="50" charset="0"/>
              </a:rPr>
              <a:t>               </a:t>
            </a:r>
            <a:r>
              <a:rPr lang="en-US" sz="1800" dirty="0">
                <a:solidFill>
                  <a:schemeClr val="bg1"/>
                </a:solidFill>
                <a:latin typeface="Gotham Bold" pitchFamily="50" charset="0"/>
                <a:cs typeface="Gotham Bold" pitchFamily="50" charset="0"/>
              </a:rPr>
              <a:t>SITES AVAILABLE</a:t>
            </a:r>
          </a:p>
        </p:txBody>
      </p:sp>
      <p:cxnSp>
        <p:nvCxnSpPr>
          <p:cNvPr id="18" name="Straight Connector 17">
            <a:extLst>
              <a:ext uri="{FF2B5EF4-FFF2-40B4-BE49-F238E27FC236}">
                <a16:creationId xmlns:a16="http://schemas.microsoft.com/office/drawing/2014/main" id="{6FFD4991-7507-6781-A483-104DE5881327}"/>
              </a:ext>
            </a:extLst>
          </p:cNvPr>
          <p:cNvCxnSpPr/>
          <p:nvPr/>
        </p:nvCxnSpPr>
        <p:spPr>
          <a:xfrm>
            <a:off x="7315200" y="116235"/>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Box 5">
            <a:extLst>
              <a:ext uri="{FF2B5EF4-FFF2-40B4-BE49-F238E27FC236}">
                <a16:creationId xmlns:a16="http://schemas.microsoft.com/office/drawing/2014/main" id="{D5A6CC36-7E8D-8538-EB87-B2255CC6D644}"/>
              </a:ext>
            </a:extLst>
          </p:cNvPr>
          <p:cNvSpPr txBox="1">
            <a:spLocks noChangeArrowheads="1"/>
          </p:cNvSpPr>
          <p:nvPr/>
        </p:nvSpPr>
        <p:spPr bwMode="auto">
          <a:xfrm>
            <a:off x="-1" y="0"/>
            <a:ext cx="6473935" cy="846386"/>
          </a:xfrm>
          <a:prstGeom prst="rect">
            <a:avLst/>
          </a:prstGeom>
          <a:noFill/>
          <a:ln w="9525">
            <a:noFill/>
            <a:miter lim="800000"/>
            <a:headEnd/>
            <a:tailEnd/>
          </a:ln>
        </p:spPr>
        <p:txBody>
          <a:bodyPr wrap="square">
            <a:spAutoFit/>
          </a:bodyPr>
          <a:lstStyle/>
          <a:p>
            <a:pPr defTabSz="1019175"/>
            <a:r>
              <a:rPr lang="en-US" sz="1800" dirty="0">
                <a:solidFill>
                  <a:schemeClr val="tx1">
                    <a:lumMod val="75000"/>
                    <a:lumOff val="25000"/>
                  </a:schemeClr>
                </a:solidFill>
                <a:latin typeface="Gotham Bold" pitchFamily="50" charset="0"/>
                <a:ea typeface="Batang" pitchFamily="18" charset="-127"/>
                <a:cs typeface="Gotham Bold" pitchFamily="50" charset="0"/>
              </a:rPr>
              <a:t>THE VILLAGE AT WEST POINTE </a:t>
            </a:r>
            <a:br>
              <a:rPr lang="en-US" sz="1800" dirty="0">
                <a:solidFill>
                  <a:schemeClr val="tx1">
                    <a:lumMod val="75000"/>
                    <a:lumOff val="25000"/>
                  </a:schemeClr>
                </a:solidFill>
                <a:latin typeface="Gotham Bold" pitchFamily="50" charset="0"/>
                <a:ea typeface="Batang" pitchFamily="18" charset="-127"/>
                <a:cs typeface="Gotham Bold" pitchFamily="50" charset="0"/>
              </a:rPr>
            </a:br>
            <a:r>
              <a:rPr lang="en-US" sz="1800" dirty="0">
                <a:solidFill>
                  <a:schemeClr val="tx1">
                    <a:lumMod val="75000"/>
                    <a:lumOff val="25000"/>
                  </a:schemeClr>
                </a:solidFill>
                <a:latin typeface="Gotham Bold" pitchFamily="50" charset="0"/>
                <a:ea typeface="Batang" pitchFamily="18" charset="-127"/>
                <a:cs typeface="Gotham Bold" pitchFamily="50" charset="0"/>
              </a:rPr>
              <a:t>LOOP 1604 | WISEMAN BLVD | TALLEY RD</a:t>
            </a:r>
          </a:p>
          <a:p>
            <a:pPr defTabSz="1019175"/>
            <a:r>
              <a:rPr lang="en-US" sz="1300" dirty="0">
                <a:latin typeface="Raleway" panose="020B0503030101060003" pitchFamily="34" charset="0"/>
                <a:cs typeface="Gotham Light" pitchFamily="50" charset="0"/>
              </a:rPr>
              <a:t>FAR WEST SAN ANTONIO, BEXAR COUNTY</a:t>
            </a:r>
            <a:endParaRPr lang="en-US"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85325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5EDA9-CA83-492C-87FF-856D9353F930}"/>
              </a:ext>
            </a:extLst>
          </p:cNvPr>
          <p:cNvPicPr>
            <a:picLocks noChangeAspect="1"/>
          </p:cNvPicPr>
          <p:nvPr/>
        </p:nvPicPr>
        <p:blipFill>
          <a:blip r:embed="rId2"/>
          <a:stretch>
            <a:fillRect/>
          </a:stretch>
        </p:blipFill>
        <p:spPr>
          <a:xfrm>
            <a:off x="411479" y="770898"/>
            <a:ext cx="9235440" cy="6142707"/>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 y="6821785"/>
            <a:ext cx="3017520" cy="918743"/>
          </a:xfrm>
          <a:prstGeom prst="rect">
            <a:avLst/>
          </a:prstGeom>
        </p:spPr>
      </p:pic>
      <p:sp>
        <p:nvSpPr>
          <p:cNvPr id="59" name="TextBox 58"/>
          <p:cNvSpPr txBox="1">
            <a:spLocks noChangeArrowheads="1"/>
          </p:cNvSpPr>
          <p:nvPr/>
        </p:nvSpPr>
        <p:spPr bwMode="auto">
          <a:xfrm>
            <a:off x="-151167" y="7500489"/>
            <a:ext cx="3335528" cy="192360"/>
          </a:xfrm>
          <a:prstGeom prst="rect">
            <a:avLst/>
          </a:prstGeom>
          <a:noFill/>
          <a:ln w="9525">
            <a:noFill/>
            <a:miter lim="800000"/>
            <a:headEnd/>
            <a:tailEnd/>
          </a:ln>
        </p:spPr>
        <p:txBody>
          <a:bodyPr wrap="square">
            <a:spAutoFit/>
          </a:bodyPr>
          <a:lstStyle/>
          <a:p>
            <a:pPr algn="ctr"/>
            <a:r>
              <a:rPr lang="en-US" sz="650" b="1" dirty="0">
                <a:solidFill>
                  <a:schemeClr val="tx1">
                    <a:lumMod val="65000"/>
                    <a:lumOff val="35000"/>
                  </a:schemeClr>
                </a:solidFill>
                <a:latin typeface="Gotham Bold" pitchFamily="50" charset="0"/>
                <a:cs typeface="Gotham Bold" pitchFamily="50" charset="0"/>
              </a:rPr>
              <a:t>200 CONCORD PLAZA DR. STE 440 </a:t>
            </a:r>
            <a:r>
              <a:rPr lang="en-US" sz="650" dirty="0">
                <a:solidFill>
                  <a:schemeClr val="tx1">
                    <a:lumMod val="65000"/>
                    <a:lumOff val="35000"/>
                  </a:schemeClr>
                </a:solidFill>
                <a:latin typeface="Gotham Light" pitchFamily="50" charset="0"/>
                <a:cs typeface="Gotham Light" pitchFamily="50" charset="0"/>
              </a:rPr>
              <a:t>|</a:t>
            </a:r>
            <a:r>
              <a:rPr lang="en-US" sz="650" b="1" dirty="0">
                <a:solidFill>
                  <a:schemeClr val="tx1">
                    <a:lumMod val="65000"/>
                    <a:lumOff val="35000"/>
                  </a:schemeClr>
                </a:solidFill>
                <a:latin typeface="Gotham Bold" pitchFamily="50" charset="0"/>
                <a:cs typeface="Gotham Bold" pitchFamily="50" charset="0"/>
              </a:rPr>
              <a:t> SAN ANTONIO. TX  78216</a:t>
            </a:r>
            <a:endParaRPr lang="en-US" sz="650" b="1" dirty="0">
              <a:solidFill>
                <a:schemeClr val="tx1">
                  <a:lumMod val="65000"/>
                  <a:lumOff val="35000"/>
                </a:schemeClr>
              </a:solidFill>
              <a:latin typeface="Gotham Bold" pitchFamily="50" charset="0"/>
              <a:ea typeface="Batang" pitchFamily="18" charset="-127"/>
              <a:cs typeface="Gotham Bold" pitchFamily="50" charset="0"/>
            </a:endParaRPr>
          </a:p>
        </p:txBody>
      </p:sp>
      <p:cxnSp>
        <p:nvCxnSpPr>
          <p:cNvPr id="12" name="Straight Connector 11">
            <a:extLst>
              <a:ext uri="{FF2B5EF4-FFF2-40B4-BE49-F238E27FC236}">
                <a16:creationId xmlns:a16="http://schemas.microsoft.com/office/drawing/2014/main" id="{14549C15-42CC-44DF-8C79-2A5B7F7CEABD}"/>
              </a:ext>
            </a:extLst>
          </p:cNvPr>
          <p:cNvCxnSpPr/>
          <p:nvPr/>
        </p:nvCxnSpPr>
        <p:spPr>
          <a:xfrm>
            <a:off x="3505200" y="7090591"/>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48E1BA-400E-4581-9DDF-0993266D9973}"/>
              </a:ext>
            </a:extLst>
          </p:cNvPr>
          <p:cNvSpPr txBox="1"/>
          <p:nvPr/>
        </p:nvSpPr>
        <p:spPr>
          <a:xfrm>
            <a:off x="3505200" y="7031435"/>
            <a:ext cx="1783935" cy="615553"/>
          </a:xfrm>
          <a:prstGeom prst="rect">
            <a:avLst/>
          </a:prstGeom>
          <a:noFill/>
        </p:spPr>
        <p:txBody>
          <a:bodyPr wrap="square" rtlCol="0">
            <a:spAutoFit/>
          </a:bodyPr>
          <a:lstStyle/>
          <a:p>
            <a:r>
              <a:rPr lang="en-US" sz="1200" b="1" dirty="0">
                <a:solidFill>
                  <a:srgbClr val="D18901"/>
                </a:solidFill>
                <a:latin typeface="Gotham Light" pitchFamily="50" charset="0"/>
                <a:cs typeface="Gotham Light" pitchFamily="50" charset="0"/>
              </a:rPr>
              <a:t>sullivansa.com</a:t>
            </a:r>
          </a:p>
          <a:p>
            <a:endParaRPr lang="en-US" sz="200" b="1" dirty="0">
              <a:solidFill>
                <a:srgbClr val="CC9900"/>
              </a:solidFill>
              <a:latin typeface="Gotham Light" pitchFamily="50" charset="0"/>
              <a:cs typeface="Gotham Light" pitchFamily="50" charset="0"/>
            </a:endParaRPr>
          </a:p>
          <a:p>
            <a:r>
              <a:rPr lang="en-US" sz="1000" dirty="0">
                <a:solidFill>
                  <a:schemeClr val="tx1">
                    <a:lumMod val="50000"/>
                    <a:lumOff val="50000"/>
                  </a:schemeClr>
                </a:solidFill>
                <a:latin typeface="Arial" panose="020B0604020202020204" pitchFamily="34" charset="0"/>
                <a:cs typeface="Arial" panose="020B0604020202020204" pitchFamily="34" charset="0"/>
              </a:rPr>
              <a:t>For additional information,</a:t>
            </a:r>
          </a:p>
          <a:p>
            <a:r>
              <a:rPr lang="en-US" sz="1000" dirty="0">
                <a:solidFill>
                  <a:schemeClr val="tx1">
                    <a:lumMod val="50000"/>
                    <a:lumOff val="50000"/>
                  </a:schemeClr>
                </a:solidFill>
                <a:latin typeface="Arial" panose="020B0604020202020204" pitchFamily="34" charset="0"/>
                <a:cs typeface="Arial" panose="020B0604020202020204" pitchFamily="34" charset="0"/>
              </a:rPr>
              <a:t>contact:</a:t>
            </a:r>
          </a:p>
        </p:txBody>
      </p:sp>
      <p:cxnSp>
        <p:nvCxnSpPr>
          <p:cNvPr id="16" name="Straight Connector 15">
            <a:extLst>
              <a:ext uri="{FF2B5EF4-FFF2-40B4-BE49-F238E27FC236}">
                <a16:creationId xmlns:a16="http://schemas.microsoft.com/office/drawing/2014/main" id="{CEBB3255-E02A-45BC-899D-4CA769EBFB04}"/>
              </a:ext>
            </a:extLst>
          </p:cNvPr>
          <p:cNvCxnSpPr/>
          <p:nvPr/>
        </p:nvCxnSpPr>
        <p:spPr>
          <a:xfrm>
            <a:off x="7696200" y="7242991"/>
            <a:ext cx="0" cy="27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0280275-C568-4A7A-B434-496A1C776CF2}"/>
              </a:ext>
            </a:extLst>
          </p:cNvPr>
          <p:cNvPicPr>
            <a:picLocks noChangeAspect="1"/>
          </p:cNvPicPr>
          <p:nvPr/>
        </p:nvPicPr>
        <p:blipFill>
          <a:blip r:embed="rId4"/>
          <a:stretch>
            <a:fillRect/>
          </a:stretch>
        </p:blipFill>
        <p:spPr>
          <a:xfrm>
            <a:off x="8108582" y="2354781"/>
            <a:ext cx="981950" cy="304800"/>
          </a:xfrm>
          <a:prstGeom prst="rect">
            <a:avLst/>
          </a:prstGeom>
        </p:spPr>
      </p:pic>
      <p:sp>
        <p:nvSpPr>
          <p:cNvPr id="24" name="TextBox 23">
            <a:extLst>
              <a:ext uri="{FF2B5EF4-FFF2-40B4-BE49-F238E27FC236}">
                <a16:creationId xmlns:a16="http://schemas.microsoft.com/office/drawing/2014/main" id="{0F5A05FA-D3B5-4F93-968F-5FA06B0CBE85}"/>
              </a:ext>
            </a:extLst>
          </p:cNvPr>
          <p:cNvSpPr txBox="1"/>
          <p:nvPr/>
        </p:nvSpPr>
        <p:spPr>
          <a:xfrm>
            <a:off x="8203287" y="1908050"/>
            <a:ext cx="981950" cy="507831"/>
          </a:xfrm>
          <a:prstGeom prst="rect">
            <a:avLst/>
          </a:prstGeom>
          <a:noFill/>
        </p:spPr>
        <p:txBody>
          <a:bodyPr wrap="square" rtlCol="0">
            <a:spAutoFit/>
          </a:bodyPr>
          <a:lstStyle/>
          <a:p>
            <a:pPr algn="ctr"/>
            <a:r>
              <a:rPr lang="en-US" sz="900" dirty="0">
                <a:solidFill>
                  <a:schemeClr val="bg1"/>
                </a:solidFill>
                <a:effectLst>
                  <a:glow rad="114300">
                    <a:schemeClr val="tx1">
                      <a:alpha val="95000"/>
                    </a:schemeClr>
                  </a:glow>
                </a:effectLst>
                <a:latin typeface="Gill Sans MT Condensed" panose="020B0506020104020203" pitchFamily="34" charset="0"/>
              </a:rPr>
              <a:t>WESTOVER HILLS BAPTIST MEDICAL CAMPUS</a:t>
            </a:r>
          </a:p>
        </p:txBody>
      </p:sp>
      <p:sp>
        <p:nvSpPr>
          <p:cNvPr id="25" name="TextBox 24">
            <a:extLst>
              <a:ext uri="{FF2B5EF4-FFF2-40B4-BE49-F238E27FC236}">
                <a16:creationId xmlns:a16="http://schemas.microsoft.com/office/drawing/2014/main" id="{719B9DD8-1F4A-47C6-93C1-4A755E64D4DA}"/>
              </a:ext>
            </a:extLst>
          </p:cNvPr>
          <p:cNvSpPr txBox="1"/>
          <p:nvPr/>
        </p:nvSpPr>
        <p:spPr>
          <a:xfrm>
            <a:off x="6513330" y="3048000"/>
            <a:ext cx="981950" cy="369332"/>
          </a:xfrm>
          <a:prstGeom prst="rect">
            <a:avLst/>
          </a:prstGeom>
          <a:noFill/>
        </p:spPr>
        <p:txBody>
          <a:bodyPr wrap="square" rtlCol="0">
            <a:spAutoFit/>
          </a:bodyPr>
          <a:lstStyle/>
          <a:p>
            <a:pPr algn="ctr"/>
            <a:r>
              <a:rPr lang="en-US" sz="900" dirty="0">
                <a:solidFill>
                  <a:schemeClr val="bg1"/>
                </a:solidFill>
                <a:effectLst>
                  <a:glow rad="114300">
                    <a:schemeClr val="tx1">
                      <a:alpha val="95000"/>
                    </a:schemeClr>
                  </a:glow>
                </a:effectLst>
                <a:latin typeface="Gill Sans MT Condensed" panose="020B0506020104020203" pitchFamily="34" charset="0"/>
              </a:rPr>
              <a:t>BRENNAN</a:t>
            </a:r>
          </a:p>
          <a:p>
            <a:pPr algn="ctr"/>
            <a:r>
              <a:rPr lang="en-US" sz="900" dirty="0">
                <a:solidFill>
                  <a:schemeClr val="bg1"/>
                </a:solidFill>
                <a:effectLst>
                  <a:glow rad="114300">
                    <a:schemeClr val="tx1">
                      <a:alpha val="95000"/>
                    </a:schemeClr>
                  </a:glow>
                </a:effectLst>
                <a:latin typeface="Gill Sans MT Condensed" panose="020B0506020104020203" pitchFamily="34" charset="0"/>
              </a:rPr>
              <a:t>HIGH SCHOOL</a:t>
            </a:r>
          </a:p>
        </p:txBody>
      </p:sp>
      <p:sp>
        <p:nvSpPr>
          <p:cNvPr id="27" name="TextBox 26">
            <a:extLst>
              <a:ext uri="{FF2B5EF4-FFF2-40B4-BE49-F238E27FC236}">
                <a16:creationId xmlns:a16="http://schemas.microsoft.com/office/drawing/2014/main" id="{EB9A1A95-1890-4534-A57B-BAF051217973}"/>
              </a:ext>
            </a:extLst>
          </p:cNvPr>
          <p:cNvSpPr txBox="1"/>
          <p:nvPr/>
        </p:nvSpPr>
        <p:spPr>
          <a:xfrm>
            <a:off x="3505200" y="4724400"/>
            <a:ext cx="981950" cy="507831"/>
          </a:xfrm>
          <a:prstGeom prst="rect">
            <a:avLst/>
          </a:prstGeom>
          <a:noFill/>
        </p:spPr>
        <p:txBody>
          <a:bodyPr wrap="square" rtlCol="0">
            <a:spAutoFit/>
          </a:bodyPr>
          <a:lstStyle/>
          <a:p>
            <a:pPr algn="ctr"/>
            <a:r>
              <a:rPr lang="en-US" sz="900" dirty="0">
                <a:solidFill>
                  <a:schemeClr val="bg1"/>
                </a:solidFill>
                <a:effectLst>
                  <a:glow rad="114300">
                    <a:schemeClr val="tx1">
                      <a:alpha val="95000"/>
                    </a:schemeClr>
                  </a:glow>
                </a:effectLst>
                <a:latin typeface="Gill Sans MT Condensed" panose="020B0506020104020203" pitchFamily="34" charset="0"/>
              </a:rPr>
              <a:t>PULTE</a:t>
            </a:r>
          </a:p>
          <a:p>
            <a:pPr algn="ctr"/>
            <a:r>
              <a:rPr lang="en-US" sz="900" dirty="0">
                <a:solidFill>
                  <a:schemeClr val="bg1"/>
                </a:solidFill>
                <a:effectLst>
                  <a:glow rad="114300">
                    <a:schemeClr val="tx1">
                      <a:alpha val="95000"/>
                    </a:schemeClr>
                  </a:glow>
                </a:effectLst>
                <a:latin typeface="Gill Sans MT Condensed" panose="020B0506020104020203" pitchFamily="34" charset="0"/>
              </a:rPr>
              <a:t>HOMES</a:t>
            </a:r>
          </a:p>
          <a:p>
            <a:pPr algn="ctr"/>
            <a:r>
              <a:rPr lang="en-US" sz="900" dirty="0">
                <a:solidFill>
                  <a:schemeClr val="bg1"/>
                </a:solidFill>
                <a:effectLst>
                  <a:glow rad="114300">
                    <a:schemeClr val="tx1">
                      <a:alpha val="95000"/>
                    </a:schemeClr>
                  </a:glow>
                </a:effectLst>
                <a:latin typeface="Gill Sans MT Condensed" panose="020B0506020104020203" pitchFamily="34" charset="0"/>
              </a:rPr>
              <a:t>106 ACS</a:t>
            </a:r>
          </a:p>
        </p:txBody>
      </p:sp>
      <p:sp>
        <p:nvSpPr>
          <p:cNvPr id="31" name="TextBox 30">
            <a:extLst>
              <a:ext uri="{FF2B5EF4-FFF2-40B4-BE49-F238E27FC236}">
                <a16:creationId xmlns:a16="http://schemas.microsoft.com/office/drawing/2014/main" id="{649A5BF9-2FDB-4A35-9C9C-141642B5F975}"/>
              </a:ext>
            </a:extLst>
          </p:cNvPr>
          <p:cNvSpPr txBox="1"/>
          <p:nvPr/>
        </p:nvSpPr>
        <p:spPr>
          <a:xfrm>
            <a:off x="1295400" y="3131753"/>
            <a:ext cx="981950" cy="461665"/>
          </a:xfrm>
          <a:prstGeom prst="rect">
            <a:avLst/>
          </a:prstGeom>
          <a:noFill/>
        </p:spPr>
        <p:txBody>
          <a:bodyPr wrap="square" rtlCol="0">
            <a:spAutoFit/>
          </a:bodyPr>
          <a:lstStyle/>
          <a:p>
            <a:pPr algn="ctr"/>
            <a:r>
              <a:rPr lang="en-US" sz="800" dirty="0">
                <a:solidFill>
                  <a:schemeClr val="bg1"/>
                </a:solidFill>
                <a:effectLst>
                  <a:glow rad="114300">
                    <a:schemeClr val="tx1">
                      <a:alpha val="95000"/>
                    </a:schemeClr>
                  </a:glow>
                </a:effectLst>
                <a:latin typeface="Gill Sans MT Condensed" panose="020B0506020104020203" pitchFamily="34" charset="0"/>
              </a:rPr>
              <a:t>COLE</a:t>
            </a:r>
          </a:p>
          <a:p>
            <a:pPr algn="ctr"/>
            <a:r>
              <a:rPr lang="en-US" sz="800" dirty="0">
                <a:solidFill>
                  <a:schemeClr val="bg1"/>
                </a:solidFill>
                <a:effectLst>
                  <a:glow rad="114300">
                    <a:schemeClr val="tx1">
                      <a:alpha val="95000"/>
                    </a:schemeClr>
                  </a:glow>
                </a:effectLst>
                <a:latin typeface="Gill Sans MT Condensed" panose="020B0506020104020203" pitchFamily="34" charset="0"/>
              </a:rPr>
              <a:t>ELEMENTARY</a:t>
            </a:r>
          </a:p>
          <a:p>
            <a:pPr algn="ctr"/>
            <a:r>
              <a:rPr lang="en-US" sz="800" dirty="0">
                <a:solidFill>
                  <a:schemeClr val="bg1"/>
                </a:solidFill>
                <a:effectLst>
                  <a:glow rad="114300">
                    <a:schemeClr val="tx1">
                      <a:alpha val="95000"/>
                    </a:schemeClr>
                  </a:glow>
                </a:effectLst>
                <a:latin typeface="Gill Sans MT Condensed" panose="020B0506020104020203" pitchFamily="34" charset="0"/>
              </a:rPr>
              <a:t>20 ACS</a:t>
            </a:r>
          </a:p>
        </p:txBody>
      </p:sp>
      <p:sp>
        <p:nvSpPr>
          <p:cNvPr id="33" name="TextBox 32">
            <a:extLst>
              <a:ext uri="{FF2B5EF4-FFF2-40B4-BE49-F238E27FC236}">
                <a16:creationId xmlns:a16="http://schemas.microsoft.com/office/drawing/2014/main" id="{982887CD-273A-4623-AA21-C81E036370DF}"/>
              </a:ext>
            </a:extLst>
          </p:cNvPr>
          <p:cNvSpPr txBox="1"/>
          <p:nvPr/>
        </p:nvSpPr>
        <p:spPr>
          <a:xfrm rot="563897">
            <a:off x="3165270" y="2710348"/>
            <a:ext cx="982962" cy="307777"/>
          </a:xfrm>
          <a:prstGeom prst="rect">
            <a:avLst/>
          </a:prstGeom>
          <a:no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WISEMAN BLVD</a:t>
            </a:r>
          </a:p>
        </p:txBody>
      </p:sp>
      <p:sp>
        <p:nvSpPr>
          <p:cNvPr id="35" name="TextBox 34">
            <a:extLst>
              <a:ext uri="{FF2B5EF4-FFF2-40B4-BE49-F238E27FC236}">
                <a16:creationId xmlns:a16="http://schemas.microsoft.com/office/drawing/2014/main" id="{E44ED339-0127-4BAE-96E1-B3DED33082D4}"/>
              </a:ext>
            </a:extLst>
          </p:cNvPr>
          <p:cNvSpPr txBox="1"/>
          <p:nvPr/>
        </p:nvSpPr>
        <p:spPr>
          <a:xfrm rot="3686290">
            <a:off x="814393" y="2755481"/>
            <a:ext cx="734817" cy="307777"/>
          </a:xfrm>
          <a:prstGeom prst="rect">
            <a:avLst/>
          </a:prstGeom>
          <a:no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TALLEY RD</a:t>
            </a:r>
          </a:p>
        </p:txBody>
      </p:sp>
      <p:sp>
        <p:nvSpPr>
          <p:cNvPr id="36" name="TextBox 35">
            <a:extLst>
              <a:ext uri="{FF2B5EF4-FFF2-40B4-BE49-F238E27FC236}">
                <a16:creationId xmlns:a16="http://schemas.microsoft.com/office/drawing/2014/main" id="{B238C216-5058-47F1-B032-FA506571CB4C}"/>
              </a:ext>
            </a:extLst>
          </p:cNvPr>
          <p:cNvSpPr txBox="1"/>
          <p:nvPr/>
        </p:nvSpPr>
        <p:spPr>
          <a:xfrm rot="5400000">
            <a:off x="8449663" y="3133090"/>
            <a:ext cx="1146469" cy="307777"/>
          </a:xfrm>
          <a:prstGeom prst="rect">
            <a:avLst/>
          </a:prstGeom>
          <a:no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W LOOP 1604 N </a:t>
            </a:r>
          </a:p>
        </p:txBody>
      </p:sp>
      <p:sp>
        <p:nvSpPr>
          <p:cNvPr id="37" name="TextBox 36">
            <a:extLst>
              <a:ext uri="{FF2B5EF4-FFF2-40B4-BE49-F238E27FC236}">
                <a16:creationId xmlns:a16="http://schemas.microsoft.com/office/drawing/2014/main" id="{4B1B31BA-2353-4B12-BF34-D432390888AE}"/>
              </a:ext>
            </a:extLst>
          </p:cNvPr>
          <p:cNvSpPr txBox="1"/>
          <p:nvPr/>
        </p:nvSpPr>
        <p:spPr>
          <a:xfrm rot="17787491">
            <a:off x="3920262" y="2167425"/>
            <a:ext cx="883576" cy="307777"/>
          </a:xfrm>
          <a:prstGeom prst="rect">
            <a:avLst/>
          </a:prstGeom>
          <a:no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ALAMO PKWY</a:t>
            </a:r>
          </a:p>
        </p:txBody>
      </p:sp>
      <p:sp>
        <p:nvSpPr>
          <p:cNvPr id="32" name="Text Box 9">
            <a:extLst>
              <a:ext uri="{FF2B5EF4-FFF2-40B4-BE49-F238E27FC236}">
                <a16:creationId xmlns:a16="http://schemas.microsoft.com/office/drawing/2014/main" id="{52EFC909-C8DF-4DD5-A282-700BA421A016}"/>
              </a:ext>
            </a:extLst>
          </p:cNvPr>
          <p:cNvSpPr txBox="1">
            <a:spLocks noChangeArrowheads="1"/>
          </p:cNvSpPr>
          <p:nvPr/>
        </p:nvSpPr>
        <p:spPr bwMode="auto">
          <a:xfrm>
            <a:off x="7622930" y="7045449"/>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ZACH DAVIS</a:t>
            </a:r>
          </a:p>
          <a:p>
            <a:pPr algn="ctr"/>
            <a:r>
              <a:rPr lang="en-US" sz="1300" dirty="0">
                <a:solidFill>
                  <a:schemeClr val="tx1">
                    <a:lumMod val="75000"/>
                    <a:lumOff val="25000"/>
                  </a:schemeClr>
                </a:solidFill>
                <a:latin typeface="Gotham Bold" pitchFamily="50" charset="0"/>
                <a:cs typeface="Gotham Bold" pitchFamily="50" charset="0"/>
              </a:rPr>
              <a:t>210 341 9292 x309</a:t>
            </a:r>
          </a:p>
          <a:p>
            <a:pPr algn="ctr"/>
            <a:r>
              <a:rPr lang="en-US" sz="1050" b="1" dirty="0">
                <a:solidFill>
                  <a:schemeClr val="tx1">
                    <a:lumMod val="75000"/>
                    <a:lumOff val="25000"/>
                  </a:schemeClr>
                </a:solidFill>
                <a:latin typeface="Gotham Light" pitchFamily="50" charset="0"/>
                <a:cs typeface="Gotham Light" pitchFamily="50" charset="0"/>
              </a:rPr>
              <a:t>zdavis@sullivansa.com</a:t>
            </a:r>
          </a:p>
        </p:txBody>
      </p:sp>
      <p:sp>
        <p:nvSpPr>
          <p:cNvPr id="38" name="Text Box 9">
            <a:extLst>
              <a:ext uri="{FF2B5EF4-FFF2-40B4-BE49-F238E27FC236}">
                <a16:creationId xmlns:a16="http://schemas.microsoft.com/office/drawing/2014/main" id="{1CAAF101-201F-4167-9BCB-834C57F5A9FE}"/>
              </a:ext>
            </a:extLst>
          </p:cNvPr>
          <p:cNvSpPr txBox="1">
            <a:spLocks noChangeArrowheads="1"/>
          </p:cNvSpPr>
          <p:nvPr/>
        </p:nvSpPr>
        <p:spPr bwMode="auto">
          <a:xfrm>
            <a:off x="5316984" y="7051952"/>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JAMIE SULLIVAN</a:t>
            </a:r>
          </a:p>
          <a:p>
            <a:pPr algn="ctr"/>
            <a:r>
              <a:rPr lang="en-US" sz="1300" dirty="0">
                <a:solidFill>
                  <a:schemeClr val="tx1">
                    <a:lumMod val="75000"/>
                    <a:lumOff val="25000"/>
                  </a:schemeClr>
                </a:solidFill>
                <a:latin typeface="Gotham Bold" pitchFamily="50" charset="0"/>
                <a:cs typeface="Gotham Bold" pitchFamily="50" charset="0"/>
              </a:rPr>
              <a:t>210 341 9292 x304</a:t>
            </a:r>
          </a:p>
          <a:p>
            <a:pPr algn="ctr"/>
            <a:r>
              <a:rPr lang="en-US" sz="1050" b="1" dirty="0">
                <a:solidFill>
                  <a:schemeClr val="tx1">
                    <a:lumMod val="75000"/>
                    <a:lumOff val="25000"/>
                  </a:schemeClr>
                </a:solidFill>
                <a:latin typeface="Gotham Light" pitchFamily="50" charset="0"/>
                <a:cs typeface="Gotham Light" pitchFamily="50" charset="0"/>
              </a:rPr>
              <a:t>jsullivan@sullivansa.com</a:t>
            </a:r>
          </a:p>
        </p:txBody>
      </p:sp>
      <p:sp>
        <p:nvSpPr>
          <p:cNvPr id="39" name="Text Box 5">
            <a:extLst>
              <a:ext uri="{FF2B5EF4-FFF2-40B4-BE49-F238E27FC236}">
                <a16:creationId xmlns:a16="http://schemas.microsoft.com/office/drawing/2014/main" id="{8F41FB70-FA56-488C-9C50-02903CBEC114}"/>
              </a:ext>
            </a:extLst>
          </p:cNvPr>
          <p:cNvSpPr txBox="1">
            <a:spLocks noChangeArrowheads="1"/>
          </p:cNvSpPr>
          <p:nvPr/>
        </p:nvSpPr>
        <p:spPr bwMode="auto">
          <a:xfrm>
            <a:off x="-1" y="0"/>
            <a:ext cx="6473935" cy="846386"/>
          </a:xfrm>
          <a:prstGeom prst="rect">
            <a:avLst/>
          </a:prstGeom>
          <a:noFill/>
          <a:ln w="9525">
            <a:noFill/>
            <a:miter lim="800000"/>
            <a:headEnd/>
            <a:tailEnd/>
          </a:ln>
        </p:spPr>
        <p:txBody>
          <a:bodyPr wrap="square">
            <a:spAutoFit/>
          </a:bodyPr>
          <a:lstStyle/>
          <a:p>
            <a:pPr defTabSz="1019175"/>
            <a:r>
              <a:rPr lang="en-US" sz="1800" dirty="0">
                <a:solidFill>
                  <a:schemeClr val="tx1">
                    <a:lumMod val="75000"/>
                    <a:lumOff val="25000"/>
                  </a:schemeClr>
                </a:solidFill>
                <a:latin typeface="Gotham Bold" pitchFamily="50" charset="0"/>
                <a:ea typeface="Batang" pitchFamily="18" charset="-127"/>
                <a:cs typeface="Gotham Bold" pitchFamily="50" charset="0"/>
              </a:rPr>
              <a:t>WEST POINTE EAST </a:t>
            </a:r>
            <a:br>
              <a:rPr lang="en-US" sz="1800" dirty="0">
                <a:solidFill>
                  <a:schemeClr val="tx1">
                    <a:lumMod val="75000"/>
                    <a:lumOff val="25000"/>
                  </a:schemeClr>
                </a:solidFill>
                <a:latin typeface="Gotham Bold" pitchFamily="50" charset="0"/>
                <a:ea typeface="Batang" pitchFamily="18" charset="-127"/>
                <a:cs typeface="Gotham Bold" pitchFamily="50" charset="0"/>
              </a:rPr>
            </a:br>
            <a:r>
              <a:rPr lang="en-US" sz="1600" dirty="0">
                <a:solidFill>
                  <a:schemeClr val="tx1">
                    <a:lumMod val="75000"/>
                    <a:lumOff val="25000"/>
                  </a:schemeClr>
                </a:solidFill>
                <a:latin typeface="Gotham Light" pitchFamily="50" charset="0"/>
                <a:ea typeface="Batang" pitchFamily="18" charset="-127"/>
                <a:cs typeface="Gotham Light" pitchFamily="50" charset="0"/>
              </a:rPr>
              <a:t>LOOP 1604 @ WISEMAN BLVD | TALLEY RD</a:t>
            </a:r>
          </a:p>
          <a:p>
            <a:pPr defTabSz="1019175"/>
            <a:r>
              <a:rPr lang="en-US" sz="1300" dirty="0">
                <a:latin typeface="Raleway" panose="020B0503030101060003" pitchFamily="34" charset="0"/>
                <a:cs typeface="Gotham Light" pitchFamily="50" charset="0"/>
              </a:rPr>
              <a:t> </a:t>
            </a:r>
            <a:endParaRPr lang="en-US" dirty="0">
              <a:latin typeface="Arial Narrow" panose="020B0606020202030204" pitchFamily="34" charset="0"/>
              <a:cs typeface="Arial" pitchFamily="34" charset="0"/>
            </a:endParaRPr>
          </a:p>
        </p:txBody>
      </p:sp>
      <p:sp>
        <p:nvSpPr>
          <p:cNvPr id="4" name="TextBox 3">
            <a:extLst>
              <a:ext uri="{FF2B5EF4-FFF2-40B4-BE49-F238E27FC236}">
                <a16:creationId xmlns:a16="http://schemas.microsoft.com/office/drawing/2014/main" id="{9563222B-3099-1441-8CB7-D06F816C0E3A}"/>
              </a:ext>
            </a:extLst>
          </p:cNvPr>
          <p:cNvSpPr txBox="1"/>
          <p:nvPr/>
        </p:nvSpPr>
        <p:spPr>
          <a:xfrm>
            <a:off x="8196272" y="76200"/>
            <a:ext cx="1345473" cy="180049"/>
          </a:xfrm>
          <a:prstGeom prst="rect">
            <a:avLst/>
          </a:prstGeom>
          <a:noFill/>
        </p:spPr>
        <p:txBody>
          <a:bodyPr wrap="square" tIns="9144" bIns="9144" rtlCol="0">
            <a:spAutoFit/>
          </a:bodyPr>
          <a:lstStyle/>
          <a:p>
            <a:r>
              <a:rPr lang="en-US" sz="1050" dirty="0">
                <a:solidFill>
                  <a:schemeClr val="tx1">
                    <a:lumMod val="95000"/>
                    <a:lumOff val="5000"/>
                  </a:schemeClr>
                </a:solidFill>
                <a:latin typeface="Gotham Bold" pitchFamily="50" charset="0"/>
                <a:cs typeface="Gotham Bold" pitchFamily="50" charset="0"/>
              </a:rPr>
              <a:t>CLICK TO VIEW</a:t>
            </a:r>
          </a:p>
        </p:txBody>
      </p:sp>
      <p:sp>
        <p:nvSpPr>
          <p:cNvPr id="5" name="TextBox 4">
            <a:hlinkClick r:id="rId5"/>
            <a:extLst>
              <a:ext uri="{FF2B5EF4-FFF2-40B4-BE49-F238E27FC236}">
                <a16:creationId xmlns:a16="http://schemas.microsoft.com/office/drawing/2014/main" id="{0A4D9EA4-DF9A-BCE0-EBF4-171423ADE06A}"/>
              </a:ext>
            </a:extLst>
          </p:cNvPr>
          <p:cNvSpPr txBox="1"/>
          <p:nvPr/>
        </p:nvSpPr>
        <p:spPr>
          <a:xfrm>
            <a:off x="7965633" y="255070"/>
            <a:ext cx="1739930" cy="461665"/>
          </a:xfrm>
          <a:prstGeom prst="rect">
            <a:avLst/>
          </a:prstGeom>
          <a:solidFill>
            <a:schemeClr val="bg1">
              <a:lumMod val="85000"/>
              <a:alpha val="56000"/>
            </a:schemeClr>
          </a:solidFill>
        </p:spPr>
        <p:txBody>
          <a:bodyPr wrap="square" rtlCol="0">
            <a:spAutoFit/>
          </a:bodyPr>
          <a:lstStyle/>
          <a:p>
            <a:pPr algn="ctr">
              <a:spcAft>
                <a:spcPts val="155"/>
              </a:spcAft>
              <a:buClr>
                <a:schemeClr val="bg2"/>
              </a:buClr>
            </a:pPr>
            <a:r>
              <a:rPr lang="en-US" sz="1200" dirty="0">
                <a:latin typeface="Gotham Bold" pitchFamily="50" charset="0"/>
                <a:cs typeface="Gotham Bold" pitchFamily="50" charset="0"/>
              </a:rPr>
              <a:t>WPE OVERALL SITE PLAN EXHIBIT</a:t>
            </a:r>
          </a:p>
        </p:txBody>
      </p:sp>
      <p:pic>
        <p:nvPicPr>
          <p:cNvPr id="6" name="Picture 5" descr="A blueprint with black and white lines&#10;&#10;Description automatically generated with medium confidence">
            <a:extLst>
              <a:ext uri="{FF2B5EF4-FFF2-40B4-BE49-F238E27FC236}">
                <a16:creationId xmlns:a16="http://schemas.microsoft.com/office/drawing/2014/main" id="{C9E988C9-1612-DA4B-CD67-871D6405E0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38068">
            <a:off x="5334243" y="2618703"/>
            <a:ext cx="645351" cy="248897"/>
          </a:xfrm>
          <a:prstGeom prst="rect">
            <a:avLst/>
          </a:prstGeom>
          <a:ln cmpd="sng">
            <a:solidFill>
              <a:srgbClr val="FF0000"/>
            </a:solidFill>
          </a:ln>
          <a:effectLst/>
        </p:spPr>
      </p:pic>
      <p:sp>
        <p:nvSpPr>
          <p:cNvPr id="7" name="TextBox 6">
            <a:extLst>
              <a:ext uri="{FF2B5EF4-FFF2-40B4-BE49-F238E27FC236}">
                <a16:creationId xmlns:a16="http://schemas.microsoft.com/office/drawing/2014/main" id="{F1BE477D-37A8-8AAF-3392-B86F28DDF2E5}"/>
              </a:ext>
            </a:extLst>
          </p:cNvPr>
          <p:cNvSpPr txBox="1"/>
          <p:nvPr/>
        </p:nvSpPr>
        <p:spPr>
          <a:xfrm>
            <a:off x="5355453" y="2864236"/>
            <a:ext cx="942025" cy="507831"/>
          </a:xfrm>
          <a:prstGeom prst="rect">
            <a:avLst/>
          </a:prstGeom>
          <a:noFill/>
        </p:spPr>
        <p:txBody>
          <a:bodyPr wrap="square" rtlCol="0">
            <a:spAutoFit/>
          </a:bodyPr>
          <a:lstStyle/>
          <a:p>
            <a:pPr algn="ctr"/>
            <a:r>
              <a:rPr lang="en-US" sz="900" dirty="0">
                <a:solidFill>
                  <a:schemeClr val="bg1"/>
                </a:solidFill>
                <a:effectLst>
                  <a:glow rad="114300">
                    <a:schemeClr val="tx1">
                      <a:alpha val="95000"/>
                    </a:schemeClr>
                  </a:glow>
                </a:effectLst>
                <a:latin typeface="Arial Narrow" panose="020B0606020202030204" pitchFamily="34" charset="0"/>
              </a:rPr>
              <a:t>Westpointe Oaks</a:t>
            </a:r>
          </a:p>
          <a:p>
            <a:pPr algn="ctr"/>
            <a:r>
              <a:rPr lang="en-US" sz="900" dirty="0">
                <a:solidFill>
                  <a:schemeClr val="bg1"/>
                </a:solidFill>
                <a:effectLst>
                  <a:glow rad="114300">
                    <a:schemeClr val="tx1">
                      <a:alpha val="95000"/>
                    </a:schemeClr>
                  </a:glow>
                </a:effectLst>
                <a:latin typeface="Arial Narrow" panose="020B0606020202030204" pitchFamily="34" charset="0"/>
              </a:rPr>
              <a:t>Apartments</a:t>
            </a:r>
          </a:p>
          <a:p>
            <a:pPr algn="ctr"/>
            <a:r>
              <a:rPr lang="en-US" sz="900" dirty="0">
                <a:solidFill>
                  <a:schemeClr val="bg1"/>
                </a:solidFill>
                <a:effectLst>
                  <a:glow rad="114300">
                    <a:schemeClr val="tx1">
                      <a:alpha val="95000"/>
                    </a:schemeClr>
                  </a:glow>
                </a:effectLst>
                <a:latin typeface="Arial Narrow" panose="020B0606020202030204" pitchFamily="34" charset="0"/>
              </a:rPr>
              <a:t> 350 units</a:t>
            </a:r>
          </a:p>
        </p:txBody>
      </p:sp>
      <p:pic>
        <p:nvPicPr>
          <p:cNvPr id="8" name="Picture 7" descr="A picture containing light, traffic, outdoor, red&#10;&#10;Description automatically generated">
            <a:extLst>
              <a:ext uri="{FF2B5EF4-FFF2-40B4-BE49-F238E27FC236}">
                <a16:creationId xmlns:a16="http://schemas.microsoft.com/office/drawing/2014/main" id="{ADE2FC59-6321-846D-D64A-3F7FE76FD9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5189" y="2376036"/>
            <a:ext cx="184194" cy="252933"/>
          </a:xfrm>
          <a:prstGeom prst="rect">
            <a:avLst/>
          </a:prstGeom>
        </p:spPr>
      </p:pic>
      <p:pic>
        <p:nvPicPr>
          <p:cNvPr id="9" name="Picture 8" descr="A picture containing light, traffic, outdoor, red&#10;&#10;Description automatically generated">
            <a:extLst>
              <a:ext uri="{FF2B5EF4-FFF2-40B4-BE49-F238E27FC236}">
                <a16:creationId xmlns:a16="http://schemas.microsoft.com/office/drawing/2014/main" id="{4BE6C765-52A4-01B1-8EE2-C78C80C58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259" y="2579113"/>
            <a:ext cx="184194" cy="252933"/>
          </a:xfrm>
          <a:prstGeom prst="rect">
            <a:avLst/>
          </a:prstGeom>
        </p:spPr>
      </p:pic>
      <p:pic>
        <p:nvPicPr>
          <p:cNvPr id="14" name="Picture 13" descr="A blue and red text on a black background&#10;&#10;Description automatically generated">
            <a:extLst>
              <a:ext uri="{FF2B5EF4-FFF2-40B4-BE49-F238E27FC236}">
                <a16:creationId xmlns:a16="http://schemas.microsoft.com/office/drawing/2014/main" id="{BA4B9761-566C-22D0-9C41-FEBCA6B5D5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4930" y="3146611"/>
            <a:ext cx="640523" cy="262397"/>
          </a:xfrm>
          <a:prstGeom prst="rect">
            <a:avLst/>
          </a:prstGeom>
          <a:effectLst>
            <a:glow rad="38100">
              <a:schemeClr val="bg1">
                <a:alpha val="88000"/>
              </a:schemeClr>
            </a:glow>
          </a:effectLst>
        </p:spPr>
      </p:pic>
      <p:pic>
        <p:nvPicPr>
          <p:cNvPr id="18" name="Picture 17" descr="A picture containing light, traffic, outdoor, red&#10;&#10;Description automatically generated">
            <a:extLst>
              <a:ext uri="{FF2B5EF4-FFF2-40B4-BE49-F238E27FC236}">
                <a16:creationId xmlns:a16="http://schemas.microsoft.com/office/drawing/2014/main" id="{276084C3-3CBE-6FDD-617E-C87BFB6B51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3755" y="1677852"/>
            <a:ext cx="184194" cy="252933"/>
          </a:xfrm>
          <a:prstGeom prst="rect">
            <a:avLst/>
          </a:prstGeom>
        </p:spPr>
      </p:pic>
      <p:sp>
        <p:nvSpPr>
          <p:cNvPr id="19" name="TextBox 18">
            <a:extLst>
              <a:ext uri="{FF2B5EF4-FFF2-40B4-BE49-F238E27FC236}">
                <a16:creationId xmlns:a16="http://schemas.microsoft.com/office/drawing/2014/main" id="{FE8BD6A4-E0E3-8C8D-1B2D-AE3D5E679F26}"/>
              </a:ext>
            </a:extLst>
          </p:cNvPr>
          <p:cNvSpPr txBox="1"/>
          <p:nvPr/>
        </p:nvSpPr>
        <p:spPr>
          <a:xfrm>
            <a:off x="4252406" y="1118537"/>
            <a:ext cx="1553587" cy="430887"/>
          </a:xfrm>
          <a:prstGeom prst="rect">
            <a:avLst/>
          </a:prstGeom>
          <a:noFill/>
        </p:spPr>
        <p:txBody>
          <a:bodyPr wrap="square" rtlCol="0">
            <a:spAutoFit/>
          </a:bodyPr>
          <a:lstStyle/>
          <a:p>
            <a:pPr algn="ctr"/>
            <a:r>
              <a:rPr lang="en-US" sz="1100" dirty="0">
                <a:solidFill>
                  <a:schemeClr val="bg1"/>
                </a:solidFill>
                <a:effectLst>
                  <a:glow rad="114300">
                    <a:schemeClr val="tx1">
                      <a:alpha val="95000"/>
                    </a:schemeClr>
                  </a:glow>
                </a:effectLst>
                <a:latin typeface="Arial Narrow" panose="020B0606020202030204" pitchFamily="34" charset="0"/>
              </a:rPr>
              <a:t>Alamo Ranch</a:t>
            </a:r>
          </a:p>
          <a:p>
            <a:pPr algn="ctr"/>
            <a:r>
              <a:rPr lang="en-US" sz="1100" dirty="0">
                <a:solidFill>
                  <a:schemeClr val="bg1"/>
                </a:solidFill>
                <a:effectLst>
                  <a:glow rad="114300">
                    <a:schemeClr val="tx1">
                      <a:alpha val="95000"/>
                    </a:schemeClr>
                  </a:glow>
                </a:effectLst>
                <a:latin typeface="Arial Narrow" panose="020B0606020202030204" pitchFamily="34" charset="0"/>
              </a:rPr>
              <a:t>4,347 LOTS</a:t>
            </a:r>
          </a:p>
        </p:txBody>
      </p:sp>
      <p:sp>
        <p:nvSpPr>
          <p:cNvPr id="20" name="TextBox 19">
            <a:extLst>
              <a:ext uri="{FF2B5EF4-FFF2-40B4-BE49-F238E27FC236}">
                <a16:creationId xmlns:a16="http://schemas.microsoft.com/office/drawing/2014/main" id="{FCE626E4-2AEE-51A6-A6CC-6B102C8ED285}"/>
              </a:ext>
            </a:extLst>
          </p:cNvPr>
          <p:cNvSpPr txBox="1"/>
          <p:nvPr/>
        </p:nvSpPr>
        <p:spPr>
          <a:xfrm>
            <a:off x="2048664" y="3146948"/>
            <a:ext cx="1306211" cy="430887"/>
          </a:xfrm>
          <a:prstGeom prst="rect">
            <a:avLst/>
          </a:prstGeom>
          <a:noFill/>
        </p:spPr>
        <p:txBody>
          <a:bodyPr wrap="square" rtlCol="0">
            <a:spAutoFit/>
          </a:bodyPr>
          <a:lstStyle/>
          <a:p>
            <a:pPr algn="ctr"/>
            <a:r>
              <a:rPr lang="en-US" sz="1100" dirty="0">
                <a:solidFill>
                  <a:schemeClr val="bg1"/>
                </a:solidFill>
                <a:effectLst>
                  <a:glow rad="114300">
                    <a:schemeClr val="tx1">
                      <a:alpha val="95000"/>
                    </a:schemeClr>
                  </a:glow>
                </a:effectLst>
                <a:latin typeface="Gill Sans MT Condensed" panose="020B0506020104020203" pitchFamily="34" charset="0"/>
              </a:rPr>
              <a:t>Trails at Westpointe</a:t>
            </a:r>
          </a:p>
          <a:p>
            <a:pPr algn="ctr"/>
            <a:r>
              <a:rPr lang="en-US" sz="1100" dirty="0">
                <a:solidFill>
                  <a:schemeClr val="bg1"/>
                </a:solidFill>
                <a:effectLst>
                  <a:glow rad="114300">
                    <a:schemeClr val="tx1">
                      <a:alpha val="95000"/>
                    </a:schemeClr>
                  </a:glow>
                </a:effectLst>
                <a:latin typeface="Gill Sans MT Condensed" panose="020B0506020104020203" pitchFamily="34" charset="0"/>
              </a:rPr>
              <a:t>785 lots</a:t>
            </a:r>
          </a:p>
        </p:txBody>
      </p:sp>
      <p:sp>
        <p:nvSpPr>
          <p:cNvPr id="21" name="TextBox 20">
            <a:extLst>
              <a:ext uri="{FF2B5EF4-FFF2-40B4-BE49-F238E27FC236}">
                <a16:creationId xmlns:a16="http://schemas.microsoft.com/office/drawing/2014/main" id="{29AFE309-A848-6197-1BDB-94887A6CB82F}"/>
              </a:ext>
            </a:extLst>
          </p:cNvPr>
          <p:cNvSpPr txBox="1"/>
          <p:nvPr/>
        </p:nvSpPr>
        <p:spPr>
          <a:xfrm>
            <a:off x="5238020" y="3710463"/>
            <a:ext cx="873922" cy="430887"/>
          </a:xfrm>
          <a:prstGeom prst="rect">
            <a:avLst/>
          </a:prstGeom>
          <a:noFill/>
        </p:spPr>
        <p:txBody>
          <a:bodyPr wrap="square" rtlCol="0">
            <a:spAutoFit/>
          </a:bodyPr>
          <a:lstStyle/>
          <a:p>
            <a:pPr algn="ctr"/>
            <a:r>
              <a:rPr lang="en-US" sz="1100" dirty="0" err="1">
                <a:solidFill>
                  <a:schemeClr val="bg1"/>
                </a:solidFill>
                <a:effectLst>
                  <a:glow rad="114300">
                    <a:schemeClr val="tx1">
                      <a:alpha val="95000"/>
                    </a:schemeClr>
                  </a:glow>
                </a:effectLst>
                <a:latin typeface="Gill Sans MT Condensed" panose="020B0506020104020203" pitchFamily="34" charset="0"/>
              </a:rPr>
              <a:t>Fronterra</a:t>
            </a:r>
            <a:endParaRPr lang="en-US" sz="1100" dirty="0">
              <a:solidFill>
                <a:schemeClr val="bg1"/>
              </a:solidFill>
              <a:effectLst>
                <a:glow rad="114300">
                  <a:schemeClr val="tx1">
                    <a:alpha val="95000"/>
                  </a:schemeClr>
                </a:glow>
              </a:effectLst>
              <a:latin typeface="Gill Sans MT Condensed" panose="020B0506020104020203" pitchFamily="34" charset="0"/>
            </a:endParaRPr>
          </a:p>
          <a:p>
            <a:pPr algn="ctr"/>
            <a:r>
              <a:rPr lang="en-US" sz="1100" dirty="0">
                <a:solidFill>
                  <a:schemeClr val="bg1"/>
                </a:solidFill>
                <a:effectLst>
                  <a:glow rad="114300">
                    <a:schemeClr val="tx1">
                      <a:alpha val="95000"/>
                    </a:schemeClr>
                  </a:glow>
                </a:effectLst>
                <a:latin typeface="Gill Sans MT Condensed" panose="020B0506020104020203" pitchFamily="34" charset="0"/>
              </a:rPr>
              <a:t>1,070 lots</a:t>
            </a:r>
          </a:p>
        </p:txBody>
      </p:sp>
      <p:sp>
        <p:nvSpPr>
          <p:cNvPr id="22" name="TextBox 21">
            <a:extLst>
              <a:ext uri="{FF2B5EF4-FFF2-40B4-BE49-F238E27FC236}">
                <a16:creationId xmlns:a16="http://schemas.microsoft.com/office/drawing/2014/main" id="{CF3CF513-6EE8-29AE-C285-73ADAEF24A81}"/>
              </a:ext>
            </a:extLst>
          </p:cNvPr>
          <p:cNvSpPr txBox="1"/>
          <p:nvPr/>
        </p:nvSpPr>
        <p:spPr>
          <a:xfrm rot="20874108">
            <a:off x="4254929" y="2698024"/>
            <a:ext cx="985390" cy="307777"/>
          </a:xfrm>
          <a:prstGeom prst="rect">
            <a:avLst/>
          </a:prstGeom>
          <a:noFill/>
        </p:spPr>
        <p:txBody>
          <a:bodyPr wrap="square" rtlCol="0">
            <a:spAutoFit/>
          </a:bodyPr>
          <a:lstStyle/>
          <a:p>
            <a:pPr algn="ctr"/>
            <a:r>
              <a:rPr lang="en-US" sz="1400" dirty="0">
                <a:solidFill>
                  <a:srgbClr val="FFFF00"/>
                </a:solidFill>
                <a:effectLst>
                  <a:glow rad="114300">
                    <a:schemeClr val="tx1">
                      <a:alpha val="95000"/>
                    </a:schemeClr>
                  </a:glow>
                </a:effectLst>
                <a:latin typeface="Gill Sans MT Condensed" panose="020B0506020104020203" pitchFamily="34" charset="0"/>
              </a:rPr>
              <a:t>27,500 VPD</a:t>
            </a:r>
          </a:p>
        </p:txBody>
      </p:sp>
      <p:pic>
        <p:nvPicPr>
          <p:cNvPr id="11" name="Graphic 10" descr="Circle with left arrow outline">
            <a:extLst>
              <a:ext uri="{FF2B5EF4-FFF2-40B4-BE49-F238E27FC236}">
                <a16:creationId xmlns:a16="http://schemas.microsoft.com/office/drawing/2014/main" id="{9B428842-23BC-112B-B450-181CBDBFDA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63299" y="255070"/>
            <a:ext cx="465801" cy="465801"/>
          </a:xfrm>
          <a:prstGeom prst="rect">
            <a:avLst/>
          </a:prstGeom>
        </p:spPr>
      </p:pic>
    </p:spTree>
    <p:extLst>
      <p:ext uri="{BB962C8B-B14F-4D97-AF65-F5344CB8AC3E}">
        <p14:creationId xmlns:p14="http://schemas.microsoft.com/office/powerpoint/2010/main" val="1863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0011E669-A19C-4B15-8B2A-89AB41E9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07" y="819037"/>
            <a:ext cx="8470185" cy="6074853"/>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 y="6821785"/>
            <a:ext cx="3017520" cy="918743"/>
          </a:xfrm>
          <a:prstGeom prst="rect">
            <a:avLst/>
          </a:prstGeom>
        </p:spPr>
      </p:pic>
      <p:sp>
        <p:nvSpPr>
          <p:cNvPr id="59" name="TextBox 58"/>
          <p:cNvSpPr txBox="1">
            <a:spLocks noChangeArrowheads="1"/>
          </p:cNvSpPr>
          <p:nvPr/>
        </p:nvSpPr>
        <p:spPr bwMode="auto">
          <a:xfrm>
            <a:off x="-151167" y="7500489"/>
            <a:ext cx="3335528" cy="192360"/>
          </a:xfrm>
          <a:prstGeom prst="rect">
            <a:avLst/>
          </a:prstGeom>
          <a:noFill/>
          <a:ln w="9525">
            <a:noFill/>
            <a:miter lim="800000"/>
            <a:headEnd/>
            <a:tailEnd/>
          </a:ln>
        </p:spPr>
        <p:txBody>
          <a:bodyPr wrap="square">
            <a:spAutoFit/>
          </a:bodyPr>
          <a:lstStyle/>
          <a:p>
            <a:pPr algn="ctr"/>
            <a:r>
              <a:rPr lang="en-US" sz="650" b="1" dirty="0">
                <a:solidFill>
                  <a:schemeClr val="tx1">
                    <a:lumMod val="65000"/>
                    <a:lumOff val="35000"/>
                  </a:schemeClr>
                </a:solidFill>
                <a:latin typeface="Gotham Bold" pitchFamily="50" charset="0"/>
                <a:cs typeface="Gotham Bold" pitchFamily="50" charset="0"/>
              </a:rPr>
              <a:t>200 CONCORD PLAZA DR. STE 440 </a:t>
            </a:r>
            <a:r>
              <a:rPr lang="en-US" sz="650" dirty="0">
                <a:solidFill>
                  <a:schemeClr val="tx1">
                    <a:lumMod val="65000"/>
                    <a:lumOff val="35000"/>
                  </a:schemeClr>
                </a:solidFill>
                <a:latin typeface="Gotham Light" pitchFamily="50" charset="0"/>
                <a:cs typeface="Gotham Light" pitchFamily="50" charset="0"/>
              </a:rPr>
              <a:t>|</a:t>
            </a:r>
            <a:r>
              <a:rPr lang="en-US" sz="650" b="1" dirty="0">
                <a:solidFill>
                  <a:schemeClr val="tx1">
                    <a:lumMod val="65000"/>
                    <a:lumOff val="35000"/>
                  </a:schemeClr>
                </a:solidFill>
                <a:latin typeface="Gotham Bold" pitchFamily="50" charset="0"/>
                <a:cs typeface="Gotham Bold" pitchFamily="50" charset="0"/>
              </a:rPr>
              <a:t> SAN ANTONIO. TX  78216</a:t>
            </a:r>
            <a:endParaRPr lang="en-US" sz="650" b="1" dirty="0">
              <a:solidFill>
                <a:schemeClr val="tx1">
                  <a:lumMod val="65000"/>
                  <a:lumOff val="35000"/>
                </a:schemeClr>
              </a:solidFill>
              <a:latin typeface="Gotham Bold" pitchFamily="50" charset="0"/>
              <a:ea typeface="Batang" pitchFamily="18" charset="-127"/>
              <a:cs typeface="Gotham Bold" pitchFamily="50" charset="0"/>
            </a:endParaRPr>
          </a:p>
        </p:txBody>
      </p:sp>
      <p:cxnSp>
        <p:nvCxnSpPr>
          <p:cNvPr id="12" name="Straight Connector 11">
            <a:extLst>
              <a:ext uri="{FF2B5EF4-FFF2-40B4-BE49-F238E27FC236}">
                <a16:creationId xmlns:a16="http://schemas.microsoft.com/office/drawing/2014/main" id="{14549C15-42CC-44DF-8C79-2A5B7F7CEABD}"/>
              </a:ext>
            </a:extLst>
          </p:cNvPr>
          <p:cNvCxnSpPr/>
          <p:nvPr/>
        </p:nvCxnSpPr>
        <p:spPr>
          <a:xfrm>
            <a:off x="3505200" y="7090591"/>
            <a:ext cx="0" cy="5197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48E1BA-400E-4581-9DDF-0993266D9973}"/>
              </a:ext>
            </a:extLst>
          </p:cNvPr>
          <p:cNvSpPr txBox="1"/>
          <p:nvPr/>
        </p:nvSpPr>
        <p:spPr>
          <a:xfrm>
            <a:off x="3505200" y="7031435"/>
            <a:ext cx="1783935" cy="615553"/>
          </a:xfrm>
          <a:prstGeom prst="rect">
            <a:avLst/>
          </a:prstGeom>
          <a:noFill/>
        </p:spPr>
        <p:txBody>
          <a:bodyPr wrap="square" rtlCol="0">
            <a:spAutoFit/>
          </a:bodyPr>
          <a:lstStyle/>
          <a:p>
            <a:r>
              <a:rPr lang="en-US" sz="1200" b="1" dirty="0">
                <a:solidFill>
                  <a:srgbClr val="D18901"/>
                </a:solidFill>
                <a:latin typeface="Gotham Light" pitchFamily="50" charset="0"/>
                <a:cs typeface="Gotham Light" pitchFamily="50" charset="0"/>
              </a:rPr>
              <a:t>sullivansa.com</a:t>
            </a:r>
          </a:p>
          <a:p>
            <a:endParaRPr lang="en-US" sz="200" b="1" dirty="0">
              <a:solidFill>
                <a:srgbClr val="CC9900"/>
              </a:solidFill>
              <a:latin typeface="Gotham Light" pitchFamily="50" charset="0"/>
              <a:cs typeface="Gotham Light" pitchFamily="50" charset="0"/>
            </a:endParaRPr>
          </a:p>
          <a:p>
            <a:r>
              <a:rPr lang="en-US" sz="1000" dirty="0">
                <a:solidFill>
                  <a:schemeClr val="tx1">
                    <a:lumMod val="50000"/>
                    <a:lumOff val="50000"/>
                  </a:schemeClr>
                </a:solidFill>
                <a:latin typeface="Arial" panose="020B0604020202020204" pitchFamily="34" charset="0"/>
                <a:cs typeface="Arial" panose="020B0604020202020204" pitchFamily="34" charset="0"/>
              </a:rPr>
              <a:t>For additional information,</a:t>
            </a:r>
          </a:p>
          <a:p>
            <a:r>
              <a:rPr lang="en-US" sz="1000" dirty="0">
                <a:solidFill>
                  <a:schemeClr val="tx1">
                    <a:lumMod val="50000"/>
                    <a:lumOff val="50000"/>
                  </a:schemeClr>
                </a:solidFill>
                <a:latin typeface="Arial" panose="020B0604020202020204" pitchFamily="34" charset="0"/>
                <a:cs typeface="Arial" panose="020B0604020202020204" pitchFamily="34" charset="0"/>
              </a:rPr>
              <a:t>contact:</a:t>
            </a:r>
          </a:p>
        </p:txBody>
      </p:sp>
      <p:cxnSp>
        <p:nvCxnSpPr>
          <p:cNvPr id="16" name="Straight Connector 15">
            <a:extLst>
              <a:ext uri="{FF2B5EF4-FFF2-40B4-BE49-F238E27FC236}">
                <a16:creationId xmlns:a16="http://schemas.microsoft.com/office/drawing/2014/main" id="{CEBB3255-E02A-45BC-899D-4CA769EBFB04}"/>
              </a:ext>
            </a:extLst>
          </p:cNvPr>
          <p:cNvCxnSpPr/>
          <p:nvPr/>
        </p:nvCxnSpPr>
        <p:spPr>
          <a:xfrm>
            <a:off x="7696200" y="7242991"/>
            <a:ext cx="0" cy="27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44ED339-0127-4BAE-96E1-B3DED33082D4}"/>
              </a:ext>
            </a:extLst>
          </p:cNvPr>
          <p:cNvSpPr txBox="1"/>
          <p:nvPr/>
        </p:nvSpPr>
        <p:spPr>
          <a:xfrm rot="16200000">
            <a:off x="621703" y="4082031"/>
            <a:ext cx="734817" cy="307777"/>
          </a:xfrm>
          <a:prstGeom prst="rect">
            <a:avLst/>
          </a:prstGeom>
          <a:solidFill>
            <a:schemeClr val="bg1"/>
          </a:solid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TALLEY RD</a:t>
            </a:r>
          </a:p>
        </p:txBody>
      </p:sp>
      <p:sp>
        <p:nvSpPr>
          <p:cNvPr id="37" name="TextBox 36">
            <a:extLst>
              <a:ext uri="{FF2B5EF4-FFF2-40B4-BE49-F238E27FC236}">
                <a16:creationId xmlns:a16="http://schemas.microsoft.com/office/drawing/2014/main" id="{4B1B31BA-2353-4B12-BF34-D432390888AE}"/>
              </a:ext>
            </a:extLst>
          </p:cNvPr>
          <p:cNvSpPr txBox="1"/>
          <p:nvPr/>
        </p:nvSpPr>
        <p:spPr>
          <a:xfrm>
            <a:off x="5486400" y="4724400"/>
            <a:ext cx="1282723" cy="307777"/>
          </a:xfrm>
          <a:prstGeom prst="rect">
            <a:avLst/>
          </a:prstGeom>
          <a:solidFill>
            <a:schemeClr val="bg1"/>
          </a:solid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ALAMO RANCH PKWY</a:t>
            </a:r>
          </a:p>
        </p:txBody>
      </p:sp>
      <p:sp>
        <p:nvSpPr>
          <p:cNvPr id="32" name="Text Box 9">
            <a:extLst>
              <a:ext uri="{FF2B5EF4-FFF2-40B4-BE49-F238E27FC236}">
                <a16:creationId xmlns:a16="http://schemas.microsoft.com/office/drawing/2014/main" id="{52EFC909-C8DF-4DD5-A282-700BA421A016}"/>
              </a:ext>
            </a:extLst>
          </p:cNvPr>
          <p:cNvSpPr txBox="1">
            <a:spLocks noChangeArrowheads="1"/>
          </p:cNvSpPr>
          <p:nvPr/>
        </p:nvSpPr>
        <p:spPr bwMode="auto">
          <a:xfrm>
            <a:off x="7622930" y="7045449"/>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ZACH DAVIS</a:t>
            </a:r>
          </a:p>
          <a:p>
            <a:pPr algn="ctr"/>
            <a:r>
              <a:rPr lang="en-US" sz="1300" dirty="0">
                <a:solidFill>
                  <a:schemeClr val="tx1">
                    <a:lumMod val="75000"/>
                    <a:lumOff val="25000"/>
                  </a:schemeClr>
                </a:solidFill>
                <a:latin typeface="Gotham Bold" pitchFamily="50" charset="0"/>
                <a:cs typeface="Gotham Bold" pitchFamily="50" charset="0"/>
              </a:rPr>
              <a:t>210 341 9292 x309</a:t>
            </a:r>
          </a:p>
          <a:p>
            <a:pPr algn="ctr"/>
            <a:r>
              <a:rPr lang="en-US" sz="1050" b="1" dirty="0">
                <a:solidFill>
                  <a:schemeClr val="tx1">
                    <a:lumMod val="75000"/>
                    <a:lumOff val="25000"/>
                  </a:schemeClr>
                </a:solidFill>
                <a:latin typeface="Gotham Light" pitchFamily="50" charset="0"/>
                <a:cs typeface="Gotham Light" pitchFamily="50" charset="0"/>
              </a:rPr>
              <a:t>zdavis@sullivansa.com</a:t>
            </a:r>
          </a:p>
        </p:txBody>
      </p:sp>
      <p:sp>
        <p:nvSpPr>
          <p:cNvPr id="38" name="Text Box 9">
            <a:extLst>
              <a:ext uri="{FF2B5EF4-FFF2-40B4-BE49-F238E27FC236}">
                <a16:creationId xmlns:a16="http://schemas.microsoft.com/office/drawing/2014/main" id="{1CAAF101-201F-4167-9BCB-834C57F5A9FE}"/>
              </a:ext>
            </a:extLst>
          </p:cNvPr>
          <p:cNvSpPr txBox="1">
            <a:spLocks noChangeArrowheads="1"/>
          </p:cNvSpPr>
          <p:nvPr/>
        </p:nvSpPr>
        <p:spPr bwMode="auto">
          <a:xfrm>
            <a:off x="5316984" y="7051952"/>
            <a:ext cx="2425337" cy="669404"/>
          </a:xfrm>
          <a:prstGeom prst="rect">
            <a:avLst/>
          </a:prstGeom>
          <a:noFill/>
          <a:ln w="9525">
            <a:noFill/>
            <a:miter lim="800000"/>
            <a:headEnd/>
            <a:tailEnd/>
          </a:ln>
        </p:spPr>
        <p:txBody>
          <a:bodyPr wrap="square" lIns="91429" tIns="45715" rIns="91429" bIns="45715">
            <a:spAutoFit/>
          </a:bodyPr>
          <a:lstStyle/>
          <a:p>
            <a:pPr algn="ctr"/>
            <a:r>
              <a:rPr lang="en-US" sz="1400" dirty="0">
                <a:solidFill>
                  <a:schemeClr val="tx1">
                    <a:lumMod val="75000"/>
                    <a:lumOff val="25000"/>
                  </a:schemeClr>
                </a:solidFill>
                <a:latin typeface="Gotham Bold" pitchFamily="50" charset="0"/>
                <a:cs typeface="Gotham Bold" pitchFamily="50" charset="0"/>
              </a:rPr>
              <a:t>JAMIE SULLIVAN</a:t>
            </a:r>
          </a:p>
          <a:p>
            <a:pPr algn="ctr"/>
            <a:r>
              <a:rPr lang="en-US" sz="1300" dirty="0">
                <a:solidFill>
                  <a:schemeClr val="tx1">
                    <a:lumMod val="75000"/>
                    <a:lumOff val="25000"/>
                  </a:schemeClr>
                </a:solidFill>
                <a:latin typeface="Gotham Bold" pitchFamily="50" charset="0"/>
                <a:cs typeface="Gotham Bold" pitchFamily="50" charset="0"/>
              </a:rPr>
              <a:t>210 341 9292 x304</a:t>
            </a:r>
          </a:p>
          <a:p>
            <a:pPr algn="ctr"/>
            <a:r>
              <a:rPr lang="en-US" sz="1050" b="1" dirty="0">
                <a:solidFill>
                  <a:schemeClr val="tx1">
                    <a:lumMod val="75000"/>
                    <a:lumOff val="25000"/>
                  </a:schemeClr>
                </a:solidFill>
                <a:latin typeface="Gotham Light" pitchFamily="50" charset="0"/>
                <a:cs typeface="Gotham Light" pitchFamily="50" charset="0"/>
              </a:rPr>
              <a:t>jsullivan@sullivansa.com</a:t>
            </a:r>
          </a:p>
        </p:txBody>
      </p:sp>
      <p:sp>
        <p:nvSpPr>
          <p:cNvPr id="39" name="Text Box 5">
            <a:extLst>
              <a:ext uri="{FF2B5EF4-FFF2-40B4-BE49-F238E27FC236}">
                <a16:creationId xmlns:a16="http://schemas.microsoft.com/office/drawing/2014/main" id="{8F41FB70-FA56-488C-9C50-02903CBEC114}"/>
              </a:ext>
            </a:extLst>
          </p:cNvPr>
          <p:cNvSpPr txBox="1">
            <a:spLocks noChangeArrowheads="1"/>
          </p:cNvSpPr>
          <p:nvPr/>
        </p:nvSpPr>
        <p:spPr bwMode="auto">
          <a:xfrm>
            <a:off x="-1" y="0"/>
            <a:ext cx="6473935" cy="846386"/>
          </a:xfrm>
          <a:prstGeom prst="rect">
            <a:avLst/>
          </a:prstGeom>
          <a:noFill/>
          <a:ln w="9525">
            <a:noFill/>
            <a:miter lim="800000"/>
            <a:headEnd/>
            <a:tailEnd/>
          </a:ln>
        </p:spPr>
        <p:txBody>
          <a:bodyPr wrap="square">
            <a:spAutoFit/>
          </a:bodyPr>
          <a:lstStyle/>
          <a:p>
            <a:pPr defTabSz="1019175"/>
            <a:r>
              <a:rPr lang="en-US" sz="1800" dirty="0">
                <a:solidFill>
                  <a:schemeClr val="tx1">
                    <a:lumMod val="75000"/>
                    <a:lumOff val="25000"/>
                  </a:schemeClr>
                </a:solidFill>
                <a:latin typeface="Gotham Bold" pitchFamily="50" charset="0"/>
                <a:ea typeface="Batang" pitchFamily="18" charset="-127"/>
                <a:cs typeface="Gotham Bold" pitchFamily="50" charset="0"/>
              </a:rPr>
              <a:t>WEST POINTE WEST</a:t>
            </a:r>
            <a:br>
              <a:rPr lang="en-US" sz="1800" dirty="0">
                <a:solidFill>
                  <a:schemeClr val="tx1">
                    <a:lumMod val="75000"/>
                    <a:lumOff val="25000"/>
                  </a:schemeClr>
                </a:solidFill>
                <a:latin typeface="Gotham Bold" pitchFamily="50" charset="0"/>
                <a:ea typeface="Batang" pitchFamily="18" charset="-127"/>
                <a:cs typeface="Gotham Bold" pitchFamily="50" charset="0"/>
              </a:rPr>
            </a:br>
            <a:r>
              <a:rPr lang="en-US" sz="1600" dirty="0">
                <a:solidFill>
                  <a:schemeClr val="tx1">
                    <a:lumMod val="75000"/>
                    <a:lumOff val="25000"/>
                  </a:schemeClr>
                </a:solidFill>
                <a:latin typeface="Gotham Light" pitchFamily="50" charset="0"/>
                <a:ea typeface="Batang" pitchFamily="18" charset="-127"/>
                <a:cs typeface="Gotham Light" pitchFamily="50" charset="0"/>
              </a:rPr>
              <a:t>TALLEY RD | GALM RD | ALAMO RANCH PKWY</a:t>
            </a:r>
          </a:p>
          <a:p>
            <a:pPr defTabSz="1019175"/>
            <a:r>
              <a:rPr lang="en-US" sz="1300" dirty="0">
                <a:latin typeface="Raleway" panose="020B0503030101060003" pitchFamily="34" charset="0"/>
                <a:cs typeface="Gotham Light" pitchFamily="50" charset="0"/>
              </a:rPr>
              <a:t> </a:t>
            </a:r>
            <a:endParaRPr lang="en-US" dirty="0">
              <a:latin typeface="Arial Narrow" panose="020B0606020202030204" pitchFamily="34" charset="0"/>
              <a:cs typeface="Arial" pitchFamily="34" charset="0"/>
            </a:endParaRPr>
          </a:p>
        </p:txBody>
      </p:sp>
      <p:sp>
        <p:nvSpPr>
          <p:cNvPr id="34" name="TextBox 33">
            <a:extLst>
              <a:ext uri="{FF2B5EF4-FFF2-40B4-BE49-F238E27FC236}">
                <a16:creationId xmlns:a16="http://schemas.microsoft.com/office/drawing/2014/main" id="{92CA5A1E-3537-4F83-87D9-8225729C3B43}"/>
              </a:ext>
            </a:extLst>
          </p:cNvPr>
          <p:cNvSpPr txBox="1"/>
          <p:nvPr/>
        </p:nvSpPr>
        <p:spPr>
          <a:xfrm rot="17732604">
            <a:off x="1530065" y="1909388"/>
            <a:ext cx="734817" cy="307777"/>
          </a:xfrm>
          <a:prstGeom prst="rect">
            <a:avLst/>
          </a:prstGeom>
          <a:solidFill>
            <a:schemeClr val="bg1"/>
          </a:solid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TALLEY RD</a:t>
            </a:r>
          </a:p>
        </p:txBody>
      </p:sp>
      <p:sp>
        <p:nvSpPr>
          <p:cNvPr id="40" name="TextBox 39">
            <a:extLst>
              <a:ext uri="{FF2B5EF4-FFF2-40B4-BE49-F238E27FC236}">
                <a16:creationId xmlns:a16="http://schemas.microsoft.com/office/drawing/2014/main" id="{2217887D-D9AB-40D4-8F3F-0CC034D78478}"/>
              </a:ext>
            </a:extLst>
          </p:cNvPr>
          <p:cNvSpPr txBox="1"/>
          <p:nvPr/>
        </p:nvSpPr>
        <p:spPr>
          <a:xfrm rot="2060992">
            <a:off x="1820344" y="6095122"/>
            <a:ext cx="734817" cy="307777"/>
          </a:xfrm>
          <a:prstGeom prst="rect">
            <a:avLst/>
          </a:prstGeom>
          <a:solidFill>
            <a:schemeClr val="bg1"/>
          </a:solidFill>
        </p:spPr>
        <p:txBody>
          <a:bodyPr wrap="none" rtlCol="0">
            <a:spAutoFit/>
          </a:bodyPr>
          <a:lstStyle/>
          <a:p>
            <a:pPr algn="ctr"/>
            <a:r>
              <a:rPr lang="en-US" sz="1400" dirty="0">
                <a:solidFill>
                  <a:schemeClr val="bg1"/>
                </a:solidFill>
                <a:effectLst>
                  <a:glow rad="114300">
                    <a:schemeClr val="tx1">
                      <a:alpha val="95000"/>
                    </a:schemeClr>
                  </a:glow>
                </a:effectLst>
                <a:latin typeface="Gill Sans MT Condensed" panose="020B0506020104020203" pitchFamily="34" charset="0"/>
              </a:rPr>
              <a:t>TALLEY RD</a:t>
            </a:r>
          </a:p>
        </p:txBody>
      </p:sp>
      <p:sp>
        <p:nvSpPr>
          <p:cNvPr id="41" name="TextBox 40">
            <a:extLst>
              <a:ext uri="{FF2B5EF4-FFF2-40B4-BE49-F238E27FC236}">
                <a16:creationId xmlns:a16="http://schemas.microsoft.com/office/drawing/2014/main" id="{75594168-85A9-42A2-9C35-123A50186CA1}"/>
              </a:ext>
            </a:extLst>
          </p:cNvPr>
          <p:cNvSpPr txBox="1"/>
          <p:nvPr/>
        </p:nvSpPr>
        <p:spPr>
          <a:xfrm rot="17226759">
            <a:off x="3508885" y="5496765"/>
            <a:ext cx="559769" cy="261610"/>
          </a:xfrm>
          <a:prstGeom prst="rect">
            <a:avLst/>
          </a:prstGeom>
          <a:solidFill>
            <a:schemeClr val="bg1"/>
          </a:solidFill>
        </p:spPr>
        <p:txBody>
          <a:bodyPr wrap="none" rtlCol="0">
            <a:spAutoFit/>
          </a:bodyPr>
          <a:lstStyle/>
          <a:p>
            <a:pPr algn="ctr"/>
            <a:r>
              <a:rPr lang="en-US" sz="1100" dirty="0">
                <a:solidFill>
                  <a:schemeClr val="bg1"/>
                </a:solidFill>
                <a:effectLst>
                  <a:glow rad="114300">
                    <a:schemeClr val="tx1">
                      <a:alpha val="95000"/>
                    </a:schemeClr>
                  </a:glow>
                </a:effectLst>
                <a:latin typeface="Gill Sans MT Condensed" panose="020B0506020104020203" pitchFamily="34" charset="0"/>
              </a:rPr>
              <a:t>GALM RD</a:t>
            </a:r>
          </a:p>
        </p:txBody>
      </p:sp>
      <p:sp>
        <p:nvSpPr>
          <p:cNvPr id="3" name="TextBox 2">
            <a:extLst>
              <a:ext uri="{FF2B5EF4-FFF2-40B4-BE49-F238E27FC236}">
                <a16:creationId xmlns:a16="http://schemas.microsoft.com/office/drawing/2014/main" id="{721E9FEF-4A66-C439-BA02-843178574140}"/>
              </a:ext>
            </a:extLst>
          </p:cNvPr>
          <p:cNvSpPr txBox="1"/>
          <p:nvPr/>
        </p:nvSpPr>
        <p:spPr>
          <a:xfrm>
            <a:off x="7188415" y="135944"/>
            <a:ext cx="1345473" cy="180049"/>
          </a:xfrm>
          <a:prstGeom prst="rect">
            <a:avLst/>
          </a:prstGeom>
          <a:noFill/>
        </p:spPr>
        <p:txBody>
          <a:bodyPr wrap="square" tIns="9144" bIns="9144" rtlCol="0">
            <a:spAutoFit/>
          </a:bodyPr>
          <a:lstStyle/>
          <a:p>
            <a:r>
              <a:rPr lang="en-US" sz="1050" dirty="0">
                <a:solidFill>
                  <a:schemeClr val="tx1">
                    <a:lumMod val="95000"/>
                    <a:lumOff val="5000"/>
                  </a:schemeClr>
                </a:solidFill>
                <a:latin typeface="Gotham Bold" pitchFamily="50" charset="0"/>
                <a:cs typeface="Gotham Bold" pitchFamily="50" charset="0"/>
              </a:rPr>
              <a:t>CLICK TO VIEW</a:t>
            </a:r>
          </a:p>
        </p:txBody>
      </p:sp>
      <p:sp>
        <p:nvSpPr>
          <p:cNvPr id="5" name="TextBox 4">
            <a:hlinkClick r:id="rId4"/>
            <a:extLst>
              <a:ext uri="{FF2B5EF4-FFF2-40B4-BE49-F238E27FC236}">
                <a16:creationId xmlns:a16="http://schemas.microsoft.com/office/drawing/2014/main" id="{D74DB42F-7811-72B3-B51A-FF3C182FBDAB}"/>
              </a:ext>
            </a:extLst>
          </p:cNvPr>
          <p:cNvSpPr txBox="1"/>
          <p:nvPr/>
        </p:nvSpPr>
        <p:spPr>
          <a:xfrm>
            <a:off x="6858000" y="307721"/>
            <a:ext cx="2057400" cy="461665"/>
          </a:xfrm>
          <a:prstGeom prst="rect">
            <a:avLst/>
          </a:prstGeom>
          <a:solidFill>
            <a:schemeClr val="bg1">
              <a:lumMod val="85000"/>
              <a:alpha val="56000"/>
            </a:schemeClr>
          </a:solidFill>
        </p:spPr>
        <p:txBody>
          <a:bodyPr wrap="square" rtlCol="0">
            <a:spAutoFit/>
          </a:bodyPr>
          <a:lstStyle/>
          <a:p>
            <a:pPr algn="ctr">
              <a:spcAft>
                <a:spcPts val="155"/>
              </a:spcAft>
              <a:buClr>
                <a:schemeClr val="bg2"/>
              </a:buClr>
            </a:pPr>
            <a:r>
              <a:rPr lang="en-US" sz="1200" dirty="0">
                <a:latin typeface="Gotham Bold" pitchFamily="50" charset="0"/>
                <a:cs typeface="Gotham Bold" pitchFamily="50" charset="0"/>
              </a:rPr>
              <a:t>WPW COMMERCIAL ACREAGE EXHIBIT</a:t>
            </a:r>
          </a:p>
        </p:txBody>
      </p:sp>
      <p:pic>
        <p:nvPicPr>
          <p:cNvPr id="9" name="Graphic 8" descr="Circle with left arrow outline">
            <a:extLst>
              <a:ext uri="{FF2B5EF4-FFF2-40B4-BE49-F238E27FC236}">
                <a16:creationId xmlns:a16="http://schemas.microsoft.com/office/drawing/2014/main" id="{7B9DC5C7-14A1-94E7-2668-ECF95D6B95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5373" y="303585"/>
            <a:ext cx="465801" cy="465801"/>
          </a:xfrm>
          <a:prstGeom prst="rect">
            <a:avLst/>
          </a:prstGeom>
        </p:spPr>
      </p:pic>
      <p:pic>
        <p:nvPicPr>
          <p:cNvPr id="14" name="Picture 13" descr="A blue and black sign&#10;&#10;AI-generated content may be incorrect.">
            <a:extLst>
              <a:ext uri="{FF2B5EF4-FFF2-40B4-BE49-F238E27FC236}">
                <a16:creationId xmlns:a16="http://schemas.microsoft.com/office/drawing/2014/main" id="{9FC44976-E4B7-ABCF-7CF4-BB4966BA8A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6459" y="4946773"/>
            <a:ext cx="1056744" cy="407601"/>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CF9CE82B-C55C-B291-55C6-05E2491EF0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1661" y="2955292"/>
            <a:ext cx="1009869" cy="656415"/>
          </a:xfrm>
          <a:prstGeom prst="rect">
            <a:avLst/>
          </a:prstGeom>
        </p:spPr>
      </p:pic>
      <p:pic>
        <p:nvPicPr>
          <p:cNvPr id="17" name="Picture 16" descr="A black and white logo&#10;&#10;AI-generated content may be incorrect.">
            <a:extLst>
              <a:ext uri="{FF2B5EF4-FFF2-40B4-BE49-F238E27FC236}">
                <a16:creationId xmlns:a16="http://schemas.microsoft.com/office/drawing/2014/main" id="{A94D56F9-22D7-EAF4-E333-D203DA7247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897" y="4350936"/>
            <a:ext cx="1009869" cy="656415"/>
          </a:xfrm>
          <a:prstGeom prst="rect">
            <a:avLst/>
          </a:prstGeom>
        </p:spPr>
      </p:pic>
    </p:spTree>
    <p:extLst>
      <p:ext uri="{BB962C8B-B14F-4D97-AF65-F5344CB8AC3E}">
        <p14:creationId xmlns:p14="http://schemas.microsoft.com/office/powerpoint/2010/main" val="42670396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11874</TotalTime>
  <Words>492</Words>
  <Application>Microsoft Office PowerPoint</Application>
  <PresentationFormat>Custom</PresentationFormat>
  <Paragraphs>121</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 Narrow</vt:lpstr>
      <vt:lpstr>Arial</vt:lpstr>
      <vt:lpstr>Arial Narrow</vt:lpstr>
      <vt:lpstr>Calibri</vt:lpstr>
      <vt:lpstr>Calibri Light</vt:lpstr>
      <vt:lpstr>Gill Sans MT Condensed</vt:lpstr>
      <vt:lpstr>Gotham Bold</vt:lpstr>
      <vt:lpstr>Gotham Light</vt:lpstr>
      <vt:lpstr>Raleway</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Karrie Dziuk</dc:creator>
  <cp:lastModifiedBy>marketing</cp:lastModifiedBy>
  <cp:revision>733</cp:revision>
  <dcterms:created xsi:type="dcterms:W3CDTF">2007-04-11T15:31:38Z</dcterms:created>
  <dcterms:modified xsi:type="dcterms:W3CDTF">2026-04-17T16:57:35Z</dcterms:modified>
</cp:coreProperties>
</file>